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1263"/>
  <p:notesSz cx="7561263" cy="10693400"/>
  <p:defaultTextStyle>
    <a:defPPr>
      <a:defRPr lang="fr-FR"/>
    </a:defPPr>
    <a:lvl1pPr marL="0" algn="l" defTabSz="957838">
      <a:defRPr sz="19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>
      <a:defRPr sz="19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>
      <a:defRPr sz="19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>
      <a:defRPr sz="19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>
      <a:defRPr sz="19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>
      <a:defRPr sz="19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>
      <a:defRPr sz="19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>
      <a:defRPr sz="19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>
      <a:defRPr sz="19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R:\DATA_PRIV\DATA_DEPHY\2013\02_PILOTAGE_PROJET\07_TRANSFERT_30000\07_Boite à outils\GT fiches valorisation\Trames fiches 30 000\Fiches trajectoires\Arboriculture\fiche trajectoire arboriculture\arboriculture-29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7821" y="4380445"/>
            <a:ext cx="10280651" cy="3187700"/>
          </a:xfrm>
          <a:prstGeom prst="rect">
            <a:avLst/>
          </a:prstGeom>
          <a:noFill/>
        </p:spPr>
      </p:pic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6" name="Rectangle 23"/>
          <p:cNvSpPr/>
          <p:nvPr userDrawn="1"/>
        </p:nvSpPr>
        <p:spPr bwMode="auto">
          <a:xfrm>
            <a:off x="750541" y="2186635"/>
            <a:ext cx="9312573" cy="432048"/>
          </a:xfrm>
          <a:prstGeom prst="rect">
            <a:avLst/>
          </a:prstGeom>
          <a:solidFill>
            <a:srgbClr val="E1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24"/>
          <p:cNvSpPr/>
          <p:nvPr userDrawn="1"/>
        </p:nvSpPr>
        <p:spPr bwMode="auto">
          <a:xfrm>
            <a:off x="749281" y="2618683"/>
            <a:ext cx="9313833" cy="432048"/>
          </a:xfrm>
          <a:prstGeom prst="rect">
            <a:avLst/>
          </a:prstGeom>
          <a:solidFill>
            <a:srgbClr val="E8F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25"/>
          <p:cNvSpPr/>
          <p:nvPr userDrawn="1"/>
        </p:nvSpPr>
        <p:spPr bwMode="auto">
          <a:xfrm>
            <a:off x="749282" y="3477348"/>
            <a:ext cx="9313832" cy="432048"/>
          </a:xfrm>
          <a:prstGeom prst="rect">
            <a:avLst/>
          </a:prstGeom>
          <a:solidFill>
            <a:srgbClr val="F8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26"/>
          <p:cNvSpPr/>
          <p:nvPr userDrawn="1"/>
        </p:nvSpPr>
        <p:spPr bwMode="auto">
          <a:xfrm>
            <a:off x="752362" y="5010198"/>
            <a:ext cx="9313225" cy="432048"/>
          </a:xfrm>
          <a:prstGeom prst="rect">
            <a:avLst/>
          </a:prstGeom>
          <a:solidFill>
            <a:srgbClr val="FF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27"/>
          <p:cNvSpPr/>
          <p:nvPr userDrawn="1"/>
        </p:nvSpPr>
        <p:spPr bwMode="auto">
          <a:xfrm>
            <a:off x="752362" y="5442246"/>
            <a:ext cx="9313226" cy="432048"/>
          </a:xfrm>
          <a:prstGeom prst="rect">
            <a:avLst/>
          </a:prstGeom>
          <a:solidFill>
            <a:srgbClr val="FEF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28"/>
          <p:cNvSpPr/>
          <p:nvPr userDrawn="1"/>
        </p:nvSpPr>
        <p:spPr bwMode="auto">
          <a:xfrm>
            <a:off x="752362" y="5872159"/>
            <a:ext cx="9313226" cy="432048"/>
          </a:xfrm>
          <a:prstGeom prst="rect">
            <a:avLst/>
          </a:prstGeom>
          <a:solidFill>
            <a:srgbClr val="FE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29"/>
          <p:cNvSpPr/>
          <p:nvPr userDrawn="1"/>
        </p:nvSpPr>
        <p:spPr bwMode="auto">
          <a:xfrm>
            <a:off x="752362" y="6300911"/>
            <a:ext cx="9313226" cy="432048"/>
          </a:xfrm>
          <a:prstGeom prst="rect">
            <a:avLst/>
          </a:prstGeom>
          <a:solidFill>
            <a:srgbClr val="FD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30"/>
          <p:cNvSpPr/>
          <p:nvPr userDrawn="1"/>
        </p:nvSpPr>
        <p:spPr bwMode="auto">
          <a:xfrm>
            <a:off x="749281" y="3045600"/>
            <a:ext cx="9313833" cy="432048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31"/>
          <p:cNvSpPr/>
          <p:nvPr userDrawn="1"/>
        </p:nvSpPr>
        <p:spPr bwMode="auto">
          <a:xfrm>
            <a:off x="754104" y="4598490"/>
            <a:ext cx="9313225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20"/>
          <p:cNvSpPr/>
          <p:nvPr userDrawn="1"/>
        </p:nvSpPr>
        <p:spPr bwMode="auto">
          <a:xfrm>
            <a:off x="8641188" y="2681871"/>
            <a:ext cx="1944216" cy="2959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22"/>
          <p:cNvSpPr>
            <a:spLocks noAdjustHandles="1"/>
          </p:cNvSpPr>
          <p:nvPr userDrawn="1"/>
        </p:nvSpPr>
        <p:spPr bwMode="auto">
          <a:xfrm>
            <a:off x="4284687" y="954212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b="1" i="1">
                <a:solidFill>
                  <a:srgbClr val="03B3E5"/>
                </a:solidFill>
                <a:latin typeface="Corbel bold"/>
              </a:rPr>
              <a:t>Vers des systèmes agroécologiques à bas niveau de phytos</a:t>
            </a:r>
          </a:p>
        </p:txBody>
      </p:sp>
      <p:pic>
        <p:nvPicPr>
          <p:cNvPr id="17" name="Picture 2" descr="R:\DATA_PRIV\DATA_DEPHY\2013\02_PILOTAGE_PROJET\07_TRANSFERT_30000\07_Boite à outils\GT fiches valorisation\Trames fiches 30 000\Fiches trajectoires\Arboriculture\fiche trajectoire arboriculture\arboriculture_02 copie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-7821" y="11299"/>
            <a:ext cx="10694988" cy="1657350"/>
          </a:xfrm>
          <a:prstGeom prst="rect">
            <a:avLst/>
          </a:prstGeom>
          <a:noFill/>
        </p:spPr>
      </p:pic>
      <p:pic>
        <p:nvPicPr>
          <p:cNvPr id="18" name="Picture 3" descr="R:\DATA_PRIV\DATA_DEPHY\2013\02_PILOTAGE_PROJET\07_TRANSFERT_30000\07_Boite à outils\GT fiches valorisation\Trames fiches 30 000\Fiches trajectoires\Arboriculture\fiche trajectoire arboriculture\arboriculture-32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3402484" y="1598697"/>
            <a:ext cx="3846513" cy="576262"/>
          </a:xfrm>
          <a:prstGeom prst="rect">
            <a:avLst/>
          </a:prstGeom>
          <a:noFill/>
        </p:spPr>
      </p:pic>
      <p:pic>
        <p:nvPicPr>
          <p:cNvPr id="19" name="Picture 2" descr="R:\DATA_PRIV\DATA_DEPHY\2013\02_PILOTAGE_PROJET\07_TRANSFERT_30000\07_Boite à outils\GT fiches valorisation\Trames fiches 30 000\Fiches trajectoires\Arboriculture\fiche trajectoire arboriculture\fiche trajectoire arboriculture-18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808507" y="2790657"/>
            <a:ext cx="1338263" cy="5397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9067113" y="334306"/>
            <a:ext cx="2812588" cy="711318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625639" y="334306"/>
            <a:ext cx="8263250" cy="711318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44704" y="4858814"/>
            <a:ext cx="9089390" cy="150175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44704" y="3204786"/>
            <a:ext cx="9089390" cy="165402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625638" y="1944575"/>
            <a:ext cx="5537918" cy="55029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341783" y="1944575"/>
            <a:ext cx="5537919" cy="55029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671" y="1692533"/>
            <a:ext cx="4724775" cy="7053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534671" y="2397901"/>
            <a:ext cx="4724775" cy="43564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5432101" y="2397901"/>
            <a:ext cx="4726631" cy="43564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100" b="1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180822" y="301052"/>
            <a:ext cx="5977909" cy="64533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100" b="1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7663604" y="7008173"/>
            <a:ext cx="2495127" cy="402567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>
        <a:spcBef>
          <a:spcPts val="0"/>
        </a:spcBef>
        <a:buNone/>
        <a:defRPr sz="46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>
        <a:spcBef>
          <a:spcPts val="0"/>
        </a:spcBef>
        <a:buFont typeface="Arial"/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>
        <a:spcBef>
          <a:spcPts val="0"/>
        </a:spcBef>
        <a:buFont typeface="Arial"/>
        <a:buChar char="–"/>
        <a:defRPr sz="29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>
        <a:spcBef>
          <a:spcPts val="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>
        <a:spcBef>
          <a:spcPts val="0"/>
        </a:spcBef>
        <a:buFont typeface="Arial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>
        <a:spcBef>
          <a:spcPts val="0"/>
        </a:spcBef>
        <a:buFont typeface="Arial"/>
        <a:buChar char="»"/>
        <a:defRPr sz="21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55"/>
          <p:cNvSpPr/>
          <p:nvPr/>
        </p:nvSpPr>
        <p:spPr bwMode="auto">
          <a:xfrm rot="5400000">
            <a:off x="-91621" y="5522795"/>
            <a:ext cx="1020841" cy="450632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ZoneTexte 56"/>
          <p:cNvSpPr>
            <a:spLocks/>
          </p:cNvSpPr>
          <p:nvPr/>
        </p:nvSpPr>
        <p:spPr bwMode="auto">
          <a:xfrm rot="16199999">
            <a:off x="-267671" y="2901538"/>
            <a:ext cx="134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03B3E5"/>
                </a:solidFill>
                <a:latin typeface="Corbel bold"/>
              </a:rPr>
              <a:t>LEVIERS GESTION ALTERNATIFS</a:t>
            </a:r>
          </a:p>
        </p:txBody>
      </p:sp>
      <p:sp>
        <p:nvSpPr>
          <p:cNvPr id="6" name="ZoneTexte 57"/>
          <p:cNvSpPr>
            <a:spLocks/>
          </p:cNvSpPr>
          <p:nvPr/>
        </p:nvSpPr>
        <p:spPr bwMode="auto">
          <a:xfrm rot="16199999">
            <a:off x="-91620" y="5546545"/>
            <a:ext cx="102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F9764C"/>
                </a:solidFill>
                <a:latin typeface="Corbel bold"/>
              </a:rPr>
              <a:t>LUTTE CHIMIQUE</a:t>
            </a:r>
          </a:p>
        </p:txBody>
      </p:sp>
      <p:cxnSp>
        <p:nvCxnSpPr>
          <p:cNvPr id="7" name="Connecteur en angle 31"/>
          <p:cNvCxnSpPr>
            <a:cxnSpLocks/>
            <a:stCxn id="5" idx="3"/>
          </p:cNvCxnSpPr>
          <p:nvPr/>
        </p:nvCxnSpPr>
        <p:spPr bwMode="auto">
          <a:xfrm rot="5400000" flipH="1" flipV="1">
            <a:off x="474316" y="2242681"/>
            <a:ext cx="101536" cy="238063"/>
          </a:xfrm>
          <a:prstGeom prst="bentConnector2">
            <a:avLst/>
          </a:prstGeom>
          <a:ln>
            <a:solidFill>
              <a:srgbClr val="03B3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ngle 71"/>
          <p:cNvCxnSpPr>
            <a:cxnSpLocks/>
            <a:endCxn id="5" idx="1"/>
          </p:cNvCxnSpPr>
          <p:nvPr/>
        </p:nvCxnSpPr>
        <p:spPr bwMode="auto">
          <a:xfrm rot="10800000">
            <a:off x="406054" y="3759929"/>
            <a:ext cx="238062" cy="58710"/>
          </a:xfrm>
          <a:prstGeom prst="bentConnector2">
            <a:avLst/>
          </a:prstGeom>
          <a:ln>
            <a:solidFill>
              <a:srgbClr val="03B3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1043"/>
          <p:cNvSpPr>
            <a:spLocks/>
          </p:cNvSpPr>
          <p:nvPr/>
        </p:nvSpPr>
        <p:spPr bwMode="auto">
          <a:xfrm>
            <a:off x="8796632" y="3455835"/>
            <a:ext cx="1590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>
                <a:latin typeface="Corbel"/>
              </a:rPr>
              <a:t>Ant is sum rescienis doloria</a:t>
            </a:r>
          </a:p>
          <a:p>
            <a:pPr>
              <a:defRPr/>
            </a:pPr>
            <a:r>
              <a:rPr lang="fr-FR" sz="900">
                <a:latin typeface="Corbel"/>
              </a:rPr>
              <a:t>sitam voluptas et quid molenist</a:t>
            </a:r>
          </a:p>
          <a:p>
            <a:pPr>
              <a:defRPr/>
            </a:pPr>
            <a:r>
              <a:rPr lang="fr-FR" sz="900">
                <a:latin typeface="Corbel"/>
              </a:rPr>
              <a:t>ommolec, Ero modignam, aut</a:t>
            </a:r>
          </a:p>
          <a:p>
            <a:pPr>
              <a:defRPr/>
            </a:pPr>
            <a:r>
              <a:rPr lang="fr-FR" sz="900">
                <a:latin typeface="Corbel"/>
              </a:rPr>
              <a:t>vel et vendio od</a:t>
            </a:r>
            <a:r>
              <a:rPr lang="en-US" sz="900">
                <a:latin typeface="Corbel"/>
              </a:rPr>
              <a:t>Ant is sum rescienis doloria</a:t>
            </a:r>
          </a:p>
          <a:p>
            <a:pPr>
              <a:defRPr/>
            </a:pPr>
            <a:r>
              <a:rPr lang="fr-FR" sz="900">
                <a:latin typeface="Corbel"/>
              </a:rPr>
              <a:t>sitam voluptas et quid molenist</a:t>
            </a:r>
          </a:p>
          <a:p>
            <a:pPr>
              <a:defRPr/>
            </a:pPr>
            <a:r>
              <a:rPr lang="fr-FR" sz="900">
                <a:latin typeface="Corbel"/>
              </a:rPr>
              <a:t>ommolec, Ero modignam, aut</a:t>
            </a:r>
          </a:p>
          <a:p>
            <a:pPr>
              <a:defRPr/>
            </a:pPr>
            <a:r>
              <a:rPr lang="fr-FR" sz="900">
                <a:latin typeface="Corbel"/>
              </a:rPr>
              <a:t>vel et vendio od</a:t>
            </a:r>
          </a:p>
          <a:p>
            <a:pPr>
              <a:defRPr/>
            </a:pPr>
            <a:r>
              <a:rPr lang="en-US" sz="900">
                <a:latin typeface="Corbel"/>
              </a:rPr>
              <a:t>Ant is sum rescienis doloria</a:t>
            </a:r>
          </a:p>
          <a:p>
            <a:pPr>
              <a:defRPr/>
            </a:pPr>
            <a:r>
              <a:rPr lang="fr-FR" sz="900">
                <a:latin typeface="Corbel"/>
              </a:rPr>
              <a:t>sitam voluptas et quid molenist</a:t>
            </a:r>
          </a:p>
          <a:p>
            <a:pPr>
              <a:defRPr/>
            </a:pPr>
            <a:r>
              <a:rPr lang="fr-FR" sz="900">
                <a:latin typeface="Corbel"/>
              </a:rPr>
              <a:t>ommolec, Ero modignam, aut</a:t>
            </a:r>
          </a:p>
          <a:p>
            <a:pPr>
              <a:defRPr/>
            </a:pPr>
            <a:r>
              <a:rPr lang="fr-FR" sz="900">
                <a:latin typeface="Corbel"/>
              </a:rPr>
              <a:t>vel et vendio od</a:t>
            </a:r>
          </a:p>
          <a:p>
            <a:pPr>
              <a:defRPr/>
            </a:pPr>
            <a:endParaRPr lang="fr-FR" sz="900">
              <a:latin typeface="Corbel"/>
            </a:endParaRPr>
          </a:p>
        </p:txBody>
      </p:sp>
      <p:cxnSp>
        <p:nvCxnSpPr>
          <p:cNvPr id="10" name="Connecteur en angle 85"/>
          <p:cNvCxnSpPr>
            <a:cxnSpLocks/>
            <a:stCxn id="6" idx="3"/>
          </p:cNvCxnSpPr>
          <p:nvPr/>
        </p:nvCxnSpPr>
        <p:spPr bwMode="auto">
          <a:xfrm rot="5400000" flipH="1" flipV="1">
            <a:off x="345928" y="4922599"/>
            <a:ext cx="371065" cy="225320"/>
          </a:xfrm>
          <a:prstGeom prst="bentConnector3">
            <a:avLst>
              <a:gd name="adj1" fmla="val 98005"/>
            </a:avLst>
          </a:prstGeom>
          <a:ln>
            <a:solidFill>
              <a:srgbClr val="F97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ngle 88"/>
          <p:cNvCxnSpPr>
            <a:cxnSpLocks/>
            <a:endCxn id="4" idx="3"/>
          </p:cNvCxnSpPr>
          <p:nvPr/>
        </p:nvCxnSpPr>
        <p:spPr bwMode="auto">
          <a:xfrm rot="16199999" flipV="1">
            <a:off x="346204" y="6331128"/>
            <a:ext cx="370512" cy="225320"/>
          </a:xfrm>
          <a:prstGeom prst="bentConnector3">
            <a:avLst>
              <a:gd name="adj1" fmla="val 1923"/>
            </a:avLst>
          </a:prstGeom>
          <a:ln>
            <a:solidFill>
              <a:srgbClr val="F97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4"/>
          <p:cNvSpPr/>
          <p:nvPr/>
        </p:nvSpPr>
        <p:spPr bwMode="auto">
          <a:xfrm>
            <a:off x="6858868" y="3954567"/>
            <a:ext cx="1728192" cy="683009"/>
          </a:xfrm>
          <a:prstGeom prst="rect">
            <a:avLst/>
          </a:prstGeom>
          <a:solidFill>
            <a:srgbClr val="03B3E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35"/>
          <p:cNvSpPr/>
          <p:nvPr/>
        </p:nvSpPr>
        <p:spPr bwMode="auto">
          <a:xfrm>
            <a:off x="757663" y="3954567"/>
            <a:ext cx="1440000" cy="683009"/>
          </a:xfrm>
          <a:prstGeom prst="rect">
            <a:avLst/>
          </a:prstGeom>
          <a:solidFill>
            <a:srgbClr val="03B3E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Pentagone 36"/>
          <p:cNvSpPr/>
          <p:nvPr/>
        </p:nvSpPr>
        <p:spPr bwMode="auto">
          <a:xfrm>
            <a:off x="3034434" y="3954567"/>
            <a:ext cx="1800000" cy="683009"/>
          </a:xfrm>
          <a:prstGeom prst="homePlate">
            <a:avLst>
              <a:gd name="adj" fmla="val 50000"/>
            </a:avLst>
          </a:prstGeom>
          <a:solidFill>
            <a:srgbClr val="03B3E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>
              <a:latin typeface="Arial"/>
              <a:cs typeface="Arial"/>
            </a:endParaRPr>
          </a:p>
        </p:txBody>
      </p:sp>
      <p:sp>
        <p:nvSpPr>
          <p:cNvPr id="15" name="Chevron 37"/>
          <p:cNvSpPr/>
          <p:nvPr/>
        </p:nvSpPr>
        <p:spPr bwMode="auto">
          <a:xfrm>
            <a:off x="4231317" y="3954567"/>
            <a:ext cx="1800000" cy="683009"/>
          </a:xfrm>
          <a:prstGeom prst="chevron">
            <a:avLst>
              <a:gd name="adj" fmla="val 50000"/>
            </a:avLst>
          </a:prstGeom>
          <a:solidFill>
            <a:srgbClr val="03B3E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 cap="all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hevron 38"/>
          <p:cNvSpPr/>
          <p:nvPr/>
        </p:nvSpPr>
        <p:spPr bwMode="auto">
          <a:xfrm>
            <a:off x="5639778" y="3954567"/>
            <a:ext cx="1583900" cy="683009"/>
          </a:xfrm>
          <a:prstGeom prst="chevron">
            <a:avLst>
              <a:gd name="adj" fmla="val 50000"/>
            </a:avLst>
          </a:prstGeom>
          <a:solidFill>
            <a:srgbClr val="03B3E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Pentagone 39"/>
          <p:cNvSpPr/>
          <p:nvPr/>
        </p:nvSpPr>
        <p:spPr bwMode="auto">
          <a:xfrm>
            <a:off x="2195177" y="3961718"/>
            <a:ext cx="1351323" cy="683009"/>
          </a:xfrm>
          <a:prstGeom prst="homePlate">
            <a:avLst>
              <a:gd name="adj" fmla="val 50000"/>
            </a:avLst>
          </a:prstGeom>
          <a:solidFill>
            <a:srgbClr val="03B3E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>
              <a:latin typeface="Arial"/>
              <a:cs typeface="Arial"/>
            </a:endParaRPr>
          </a:p>
        </p:txBody>
      </p:sp>
      <p:sp>
        <p:nvSpPr>
          <p:cNvPr id="18" name="ZoneTexte 40"/>
          <p:cNvSpPr>
            <a:spLocks/>
          </p:cNvSpPr>
          <p:nvPr/>
        </p:nvSpPr>
        <p:spPr bwMode="auto">
          <a:xfrm>
            <a:off x="7467716" y="4204609"/>
            <a:ext cx="903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>
                <a:solidFill>
                  <a:schemeClr val="bg1"/>
                </a:solidFill>
                <a:latin typeface="Arial Black"/>
                <a:cs typeface="Arial"/>
              </a:rPr>
              <a:t>AUTOMNE</a:t>
            </a:r>
          </a:p>
        </p:txBody>
      </p:sp>
      <p:sp>
        <p:nvSpPr>
          <p:cNvPr id="19" name="ZoneTexte 41"/>
          <p:cNvSpPr>
            <a:spLocks/>
          </p:cNvSpPr>
          <p:nvPr/>
        </p:nvSpPr>
        <p:spPr bwMode="auto">
          <a:xfrm>
            <a:off x="3682306" y="4204609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>
                <a:solidFill>
                  <a:schemeClr val="bg1"/>
                </a:solidFill>
                <a:latin typeface="Arial Black"/>
                <a:cs typeface="Arial"/>
              </a:rPr>
              <a:t>HIVER</a:t>
            </a:r>
          </a:p>
        </p:txBody>
      </p:sp>
      <p:sp>
        <p:nvSpPr>
          <p:cNvPr id="20" name="ZoneTexte 42"/>
          <p:cNvSpPr>
            <a:spLocks/>
          </p:cNvSpPr>
          <p:nvPr/>
        </p:nvSpPr>
        <p:spPr bwMode="auto">
          <a:xfrm>
            <a:off x="4690418" y="4194236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cap="all">
                <a:solidFill>
                  <a:schemeClr val="bg1"/>
                </a:solidFill>
                <a:latin typeface="Arial Black"/>
                <a:cs typeface="Arial"/>
              </a:rPr>
              <a:t>PRINTEMPS</a:t>
            </a:r>
          </a:p>
        </p:txBody>
      </p:sp>
      <p:sp>
        <p:nvSpPr>
          <p:cNvPr id="21" name="ZoneTexte 54"/>
          <p:cNvSpPr>
            <a:spLocks/>
          </p:cNvSpPr>
          <p:nvPr/>
        </p:nvSpPr>
        <p:spPr bwMode="auto">
          <a:xfrm>
            <a:off x="6263961" y="4197871"/>
            <a:ext cx="771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>
                <a:solidFill>
                  <a:schemeClr val="bg1"/>
                </a:solidFill>
                <a:latin typeface="Arial Black"/>
                <a:cs typeface="Arial"/>
              </a:rPr>
              <a:t>ETE</a:t>
            </a:r>
          </a:p>
        </p:txBody>
      </p:sp>
      <p:sp>
        <p:nvSpPr>
          <p:cNvPr id="22" name="ZoneTexte 62"/>
          <p:cNvSpPr>
            <a:spLocks/>
          </p:cNvSpPr>
          <p:nvPr/>
        </p:nvSpPr>
        <p:spPr bwMode="auto">
          <a:xfrm>
            <a:off x="2157082" y="413137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>
                <a:solidFill>
                  <a:schemeClr val="bg1"/>
                </a:solidFill>
                <a:latin typeface="Arial Black"/>
                <a:cs typeface="Arial"/>
              </a:rPr>
              <a:t>IMPLANTATION DU VERGER</a:t>
            </a:r>
          </a:p>
        </p:txBody>
      </p:sp>
      <p:sp>
        <p:nvSpPr>
          <p:cNvPr id="23" name="ZoneTexte 63"/>
          <p:cNvSpPr>
            <a:spLocks/>
          </p:cNvSpPr>
          <p:nvPr/>
        </p:nvSpPr>
        <p:spPr bwMode="auto">
          <a:xfrm>
            <a:off x="858160" y="2310944"/>
            <a:ext cx="107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900" b="1" i="1">
                <a:solidFill>
                  <a:srgbClr val="03B3E5"/>
                </a:solidFill>
                <a:latin typeface="Corbel"/>
              </a:defRPr>
            </a:lvl1pPr>
          </a:lstStyle>
          <a:p>
            <a:pPr>
              <a:defRPr/>
            </a:pPr>
            <a:r>
              <a:rPr lang="fr-FR"/>
              <a:t>Contrôle Culturale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24" name="ZoneTexte 64"/>
          <p:cNvSpPr>
            <a:spLocks/>
          </p:cNvSpPr>
          <p:nvPr/>
        </p:nvSpPr>
        <p:spPr bwMode="auto">
          <a:xfrm>
            <a:off x="855670" y="2675883"/>
            <a:ext cx="134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900" b="1" i="1">
                <a:solidFill>
                  <a:srgbClr val="03B3E5"/>
                </a:solidFill>
                <a:latin typeface="Corbel"/>
              </a:defRPr>
            </a:lvl1pPr>
          </a:lstStyle>
          <a:p>
            <a:pPr>
              <a:defRPr/>
            </a:pPr>
            <a:r>
              <a:rPr lang="fr-FR"/>
              <a:t>Protection biologique et biotechnique</a:t>
            </a:r>
            <a:endParaRPr/>
          </a:p>
        </p:txBody>
      </p:sp>
      <p:sp>
        <p:nvSpPr>
          <p:cNvPr id="25" name="ZoneTexte 65"/>
          <p:cNvSpPr>
            <a:spLocks/>
          </p:cNvSpPr>
          <p:nvPr/>
        </p:nvSpPr>
        <p:spPr bwMode="auto">
          <a:xfrm>
            <a:off x="859980" y="5134507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F9764C"/>
                </a:solidFill>
                <a:latin typeface="Corbel"/>
              </a:rPr>
              <a:t>Herbicides</a:t>
            </a:r>
          </a:p>
        </p:txBody>
      </p:sp>
      <p:sp>
        <p:nvSpPr>
          <p:cNvPr id="26" name="ZoneTexte 66"/>
          <p:cNvSpPr>
            <a:spLocks/>
          </p:cNvSpPr>
          <p:nvPr/>
        </p:nvSpPr>
        <p:spPr bwMode="auto">
          <a:xfrm>
            <a:off x="857491" y="5555286"/>
            <a:ext cx="1077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F9764C"/>
                </a:solidFill>
                <a:latin typeface="Corbel"/>
              </a:rPr>
              <a:t>Fongicides</a:t>
            </a:r>
          </a:p>
        </p:txBody>
      </p:sp>
      <p:sp>
        <p:nvSpPr>
          <p:cNvPr id="27" name="ZoneTexte 67"/>
          <p:cNvSpPr>
            <a:spLocks/>
          </p:cNvSpPr>
          <p:nvPr/>
        </p:nvSpPr>
        <p:spPr bwMode="auto">
          <a:xfrm>
            <a:off x="859980" y="5996468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F9764C"/>
                </a:solidFill>
                <a:latin typeface="Corbel"/>
              </a:rPr>
              <a:t>Régulateurs</a:t>
            </a:r>
          </a:p>
        </p:txBody>
      </p:sp>
      <p:sp>
        <p:nvSpPr>
          <p:cNvPr id="28" name="ZoneTexte 68"/>
          <p:cNvSpPr>
            <a:spLocks/>
          </p:cNvSpPr>
          <p:nvPr/>
        </p:nvSpPr>
        <p:spPr bwMode="auto">
          <a:xfrm>
            <a:off x="861801" y="6358111"/>
            <a:ext cx="10739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F9764C"/>
                </a:solidFill>
                <a:latin typeface="Corbel"/>
              </a:rPr>
              <a:t>Insecticides</a:t>
            </a:r>
          </a:p>
        </p:txBody>
      </p:sp>
      <p:sp>
        <p:nvSpPr>
          <p:cNvPr id="29" name="ZoneTexte 69"/>
          <p:cNvSpPr>
            <a:spLocks/>
          </p:cNvSpPr>
          <p:nvPr/>
        </p:nvSpPr>
        <p:spPr bwMode="auto">
          <a:xfrm>
            <a:off x="858160" y="3167223"/>
            <a:ext cx="11761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900" b="1" i="1">
                <a:solidFill>
                  <a:srgbClr val="03B3E5"/>
                </a:solidFill>
                <a:latin typeface="Corbel"/>
              </a:defRPr>
            </a:lvl1pPr>
          </a:lstStyle>
          <a:p>
            <a:pPr>
              <a:defRPr/>
            </a:pPr>
            <a:r>
              <a:rPr lang="fr-FR"/>
              <a:t>Protection physique</a:t>
            </a:r>
            <a:endParaRPr/>
          </a:p>
        </p:txBody>
      </p:sp>
      <p:sp>
        <p:nvSpPr>
          <p:cNvPr id="30" name="ZoneTexte 70"/>
          <p:cNvSpPr>
            <a:spLocks/>
          </p:cNvSpPr>
          <p:nvPr/>
        </p:nvSpPr>
        <p:spPr bwMode="auto">
          <a:xfrm>
            <a:off x="882204" y="4734308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F9764C"/>
                </a:solidFill>
                <a:latin typeface="Corbel"/>
              </a:rPr>
              <a:t>Bio contrôle</a:t>
            </a:r>
          </a:p>
        </p:txBody>
      </p:sp>
      <p:sp>
        <p:nvSpPr>
          <p:cNvPr id="31" name="ZoneTexte 72"/>
          <p:cNvSpPr>
            <a:spLocks/>
          </p:cNvSpPr>
          <p:nvPr/>
        </p:nvSpPr>
        <p:spPr bwMode="auto">
          <a:xfrm>
            <a:off x="839671" y="3526523"/>
            <a:ext cx="131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900" b="1" i="1">
                <a:solidFill>
                  <a:srgbClr val="03B3E5"/>
                </a:solidFill>
                <a:latin typeface="Corbel"/>
              </a:defRPr>
            </a:lvl1pPr>
          </a:lstStyle>
          <a:p>
            <a:pPr>
              <a:defRPr/>
            </a:pPr>
            <a:r>
              <a:rPr lang="fr-FR"/>
              <a:t>Choix variétale et porte-greffe</a:t>
            </a:r>
          </a:p>
        </p:txBody>
      </p:sp>
      <p:pic>
        <p:nvPicPr>
          <p:cNvPr id="32" name="Picture 8" descr="R:\DATA_PRIV\DATA_DEPHY\2013\02_PILOTAGE_PROJET\07_TRANSFERT_30000\07_Boite à outils\GT fiches valorisation\Trames fiches 30 000\Fiches trajectoires\fiche trajectoire GCPE2\fiche trajectoire GCPE-21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28911" y="3552870"/>
            <a:ext cx="311150" cy="404812"/>
          </a:xfrm>
          <a:prstGeom prst="rect">
            <a:avLst/>
          </a:prstGeom>
          <a:noFill/>
        </p:spPr>
      </p:pic>
      <p:pic>
        <p:nvPicPr>
          <p:cNvPr id="33" name="Picture 10" descr="R:\DATA_PRIV\DATA_DEPHY\2013\02_PILOTAGE_PROJET\07_TRANSFERT_30000\07_Boite à outils\GT fiches valorisation\Trames fiches 30 000\Fiches trajectoires\fiche trajectoire GCPE2\fiche trajectoire GCPE-14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070199" y="4140365"/>
            <a:ext cx="133350" cy="131762"/>
          </a:xfrm>
          <a:prstGeom prst="rect">
            <a:avLst/>
          </a:prstGeom>
          <a:noFill/>
        </p:spPr>
      </p:pic>
      <p:pic>
        <p:nvPicPr>
          <p:cNvPr id="34" name="Picture 12" descr="R:\DATA_PRIV\DATA_DEPHY\2013\02_PILOTAGE_PROJET\07_TRANSFERT_30000\07_Boite à outils\GT fiches valorisation\Trames fiches 30 000\Fiches trajectoires\fiche trajectoire GCPE2\fiche trajectoire GCPE-17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042561" y="3048657"/>
            <a:ext cx="112713" cy="112712"/>
          </a:xfrm>
          <a:prstGeom prst="rect">
            <a:avLst/>
          </a:prstGeom>
          <a:noFill/>
        </p:spPr>
      </p:pic>
      <p:pic>
        <p:nvPicPr>
          <p:cNvPr id="35" name="Picture 13" descr="R:\DATA_PRIV\DATA_DEPHY\2013\02_PILOTAGE_PROJET\07_TRANSFERT_30000\07_Boite à outils\GT fiches valorisation\Trames fiches 30 000\Fiches trajectoires\fiche trajectoire GCPE2\fiche trajectoire GCPE-18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084486" y="2630030"/>
            <a:ext cx="119063" cy="155575"/>
          </a:xfrm>
          <a:prstGeom prst="rect">
            <a:avLst/>
          </a:prstGeom>
          <a:noFill/>
        </p:spPr>
      </p:pic>
      <p:pic>
        <p:nvPicPr>
          <p:cNvPr id="36" name="Picture 14" descr="R:\DATA_PRIV\DATA_DEPHY\2013\02_PILOTAGE_PROJET\07_TRANSFERT_30000\07_Boite à outils\GT fiches valorisation\Trames fiches 30 000\Fiches trajectoires\fiche trajectoire GCPE2\fiche trajectoire GCPE-20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845527" y="1962949"/>
            <a:ext cx="477837" cy="401638"/>
          </a:xfrm>
          <a:prstGeom prst="rect">
            <a:avLst/>
          </a:prstGeom>
          <a:noFill/>
        </p:spPr>
      </p:pic>
      <p:pic>
        <p:nvPicPr>
          <p:cNvPr id="37" name="Picture 15" descr="R:\DATA_PRIV\DATA_DEPHY\2013\02_PILOTAGE_PROJET\07_TRANSFERT_30000\07_Boite à outils\GT fiches valorisation\Trames fiches 30 000\Fiches trajectoires\fiche trajectoire GCPE2\GCPE-14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1070951" y="4897625"/>
            <a:ext cx="125413" cy="125412"/>
          </a:xfrm>
          <a:prstGeom prst="rect">
            <a:avLst/>
          </a:prstGeom>
          <a:noFill/>
        </p:spPr>
      </p:pic>
      <p:pic>
        <p:nvPicPr>
          <p:cNvPr id="38" name="Picture 16" descr="R:\DATA_PRIV\DATA_DEPHY\2013\02_PILOTAGE_PROJET\07_TRANSFERT_30000\07_Boite à outils\GT fiches valorisation\Trames fiches 30 000\Fiches trajectoires\fiche trajectoire GCPE2\fiche trajectoire GCPE-34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1079723" y="5264062"/>
            <a:ext cx="128587" cy="125413"/>
          </a:xfrm>
          <a:prstGeom prst="rect">
            <a:avLst/>
          </a:prstGeom>
          <a:noFill/>
        </p:spPr>
      </p:pic>
      <p:pic>
        <p:nvPicPr>
          <p:cNvPr id="39" name="Picture 17" descr="R:\DATA_PRIV\DATA_DEPHY\2013\02_PILOTAGE_PROJET\07_TRANSFERT_30000\07_Boite à outils\GT fiches valorisation\Trames fiches 30 000\Fiches trajectoires\fiche trajectoire GCPE2\fiche trajectoire GCPE-33.pn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11105876" y="5550087"/>
            <a:ext cx="125413" cy="125413"/>
          </a:xfrm>
          <a:prstGeom prst="rect">
            <a:avLst/>
          </a:prstGeom>
          <a:noFill/>
        </p:spPr>
      </p:pic>
      <p:pic>
        <p:nvPicPr>
          <p:cNvPr id="40" name="Picture 2" descr="R:\DATA_PRIV\DATA_DEPHY\2013\02_PILOTAGE_PROJET\07_TRANSFERT_30000\07_Boite à outils\GT fiches valorisation\Trames fiches 30 000\Fiches trajectoires\Arboriculture\fiche trajectoire arboriculture\arboriculture-15.png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11007492" y="3268809"/>
            <a:ext cx="125413" cy="128587"/>
          </a:xfrm>
          <a:prstGeom prst="rect">
            <a:avLst/>
          </a:prstGeom>
          <a:noFill/>
        </p:spPr>
      </p:pic>
      <p:pic>
        <p:nvPicPr>
          <p:cNvPr id="41" name="Picture 2" descr="R:\DATA_PRIV\DATA_DEPHY\2013\02_PILOTAGE_PROJET\07_TRANSFERT_30000\07_Boite à outils\GT fiches valorisation\Trames fiches 30 000\Fiches trajectoires\Arboriculture\fiche trajectoire arboriculture\arboriculture-12.png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11078137" y="4525665"/>
            <a:ext cx="125412" cy="1190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ITEMS CREATION</a:t>
            </a:r>
          </a:p>
        </p:txBody>
      </p:sp>
      <p:pic>
        <p:nvPicPr>
          <p:cNvPr id="5" name="Picture 8" descr="R:\DATA_PRIV\DATA_DEPHY\2013\02_PILOTAGE_PROJET\07_TRANSFERT_30000\07_Boite à outils\GT fiches valorisation\Trames fiches 30 000\Fiches trajectoires\fiche trajectoire GCPE2\fiche trajectoire GCPE-21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81612" y="3483957"/>
            <a:ext cx="311150" cy="404812"/>
          </a:xfrm>
          <a:prstGeom prst="rect">
            <a:avLst/>
          </a:prstGeom>
          <a:noFill/>
        </p:spPr>
      </p:pic>
      <p:pic>
        <p:nvPicPr>
          <p:cNvPr id="6" name="Picture 10" descr="R:\DATA_PRIV\DATA_DEPHY\2013\02_PILOTAGE_PROJET\07_TRANSFERT_30000\07_Boite à outils\GT fiches valorisation\Trames fiches 30 000\Fiches trajectoires\fiche trajectoire GCPE2\fiche trajectoire GCPE-14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322900" y="4071452"/>
            <a:ext cx="133350" cy="131762"/>
          </a:xfrm>
          <a:prstGeom prst="rect">
            <a:avLst/>
          </a:prstGeom>
          <a:noFill/>
        </p:spPr>
      </p:pic>
      <p:pic>
        <p:nvPicPr>
          <p:cNvPr id="7" name="Picture 12" descr="R:\DATA_PRIV\DATA_DEPHY\2013\02_PILOTAGE_PROJET\07_TRANSFERT_30000\07_Boite à outils\GT fiches valorisation\Trames fiches 30 000\Fiches trajectoires\fiche trajectoire GCPE2\fiche trajectoire GCPE-17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295262" y="2979744"/>
            <a:ext cx="112713" cy="112712"/>
          </a:xfrm>
          <a:prstGeom prst="rect">
            <a:avLst/>
          </a:prstGeom>
          <a:noFill/>
        </p:spPr>
      </p:pic>
      <p:pic>
        <p:nvPicPr>
          <p:cNvPr id="8" name="Picture 13" descr="R:\DATA_PRIV\DATA_DEPHY\2013\02_PILOTAGE_PROJET\07_TRANSFERT_30000\07_Boite à outils\GT fiches valorisation\Trames fiches 30 000\Fiches trajectoires\fiche trajectoire GCPE2\fiche trajectoire GCPE-18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337187" y="2561117"/>
            <a:ext cx="119063" cy="155575"/>
          </a:xfrm>
          <a:prstGeom prst="rect">
            <a:avLst/>
          </a:prstGeom>
          <a:noFill/>
        </p:spPr>
      </p:pic>
      <p:pic>
        <p:nvPicPr>
          <p:cNvPr id="9" name="Picture 14" descr="R:\DATA_PRIV\DATA_DEPHY\2013\02_PILOTAGE_PROJET\07_TRANSFERT_30000\07_Boite à outils\GT fiches valorisation\Trames fiches 30 000\Fiches trajectoires\fiche trajectoire GCPE2\fiche trajectoire GCPE-20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98228" y="1894036"/>
            <a:ext cx="477837" cy="401638"/>
          </a:xfrm>
          <a:prstGeom prst="rect">
            <a:avLst/>
          </a:prstGeom>
          <a:noFill/>
        </p:spPr>
      </p:pic>
      <p:pic>
        <p:nvPicPr>
          <p:cNvPr id="10" name="Picture 15" descr="R:\DATA_PRIV\DATA_DEPHY\2013\02_PILOTAGE_PROJET\07_TRANSFERT_30000\07_Boite à outils\GT fiches valorisation\Trames fiches 30 000\Fiches trajectoires\fiche trajectoire GCPE2\GCPE-14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323652" y="4828712"/>
            <a:ext cx="125413" cy="125412"/>
          </a:xfrm>
          <a:prstGeom prst="rect">
            <a:avLst/>
          </a:prstGeom>
          <a:noFill/>
        </p:spPr>
      </p:pic>
      <p:pic>
        <p:nvPicPr>
          <p:cNvPr id="11" name="Picture 16" descr="R:\DATA_PRIV\DATA_DEPHY\2013\02_PILOTAGE_PROJET\07_TRANSFERT_30000\07_Boite à outils\GT fiches valorisation\Trames fiches 30 000\Fiches trajectoires\fiche trajectoire GCPE2\fiche trajectoire GCPE-34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332424" y="5195149"/>
            <a:ext cx="128587" cy="125413"/>
          </a:xfrm>
          <a:prstGeom prst="rect">
            <a:avLst/>
          </a:prstGeom>
          <a:noFill/>
        </p:spPr>
      </p:pic>
      <p:pic>
        <p:nvPicPr>
          <p:cNvPr id="12" name="Picture 17" descr="R:\DATA_PRIV\DATA_DEPHY\2013\02_PILOTAGE_PROJET\07_TRANSFERT_30000\07_Boite à outils\GT fiches valorisation\Trames fiches 30 000\Fiches trajectoires\fiche trajectoire GCPE2\fiche trajectoire GCPE-33.pn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1358577" y="5481174"/>
            <a:ext cx="125413" cy="125413"/>
          </a:xfrm>
          <a:prstGeom prst="rect">
            <a:avLst/>
          </a:prstGeom>
          <a:noFill/>
        </p:spPr>
      </p:pic>
      <p:pic>
        <p:nvPicPr>
          <p:cNvPr id="13" name="Picture 2" descr="R:\DATA_PRIV\DATA_DEPHY\2013\02_PILOTAGE_PROJET\07_TRANSFERT_30000\07_Boite à outils\GT fiches valorisation\Trames fiches 30 000\Fiches trajectoires\Arboriculture\fiche trajectoire arboriculture\arboriculture-15.png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1260193" y="3199896"/>
            <a:ext cx="125413" cy="128587"/>
          </a:xfrm>
          <a:prstGeom prst="rect">
            <a:avLst/>
          </a:prstGeom>
          <a:noFill/>
        </p:spPr>
      </p:pic>
      <p:pic>
        <p:nvPicPr>
          <p:cNvPr id="14" name="Picture 3" descr="R:\DATA_PRIV\DATA_DEPHY\2013\02_PILOTAGE_PROJET\07_TRANSFERT_30000\07_Boite à outils\GT fiches valorisation\Trames fiches 30 000\Fiches trajectoires\Arboriculture\fiche trajectoire arboriculture\arboriculture-12.png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1268413" y="4418013"/>
            <a:ext cx="125412" cy="1190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</Words>
  <Application>Microsoft Office PowerPoint</Application>
  <DocSecurity>0</DocSecurity>
  <PresentationFormat>Personnalisé</PresentationFormat>
  <Paragraphs>28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Corbel</vt:lpstr>
      <vt:lpstr>Corbel bold</vt:lpstr>
      <vt:lpstr>Thème Office</vt:lpstr>
      <vt:lpstr>Présentation PowerPoint</vt:lpstr>
      <vt:lpstr>ITEMS CREATION</vt:lpstr>
    </vt:vector>
  </TitlesOfParts>
  <Manager/>
  <Company>APCA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Pauline BODIN</dc:creator>
  <cp:keywords/>
  <dc:description/>
  <cp:lastModifiedBy>Marc Audibert</cp:lastModifiedBy>
  <cp:revision>17</cp:revision>
  <dcterms:created xsi:type="dcterms:W3CDTF">2020-09-23T12:22:36Z</dcterms:created>
  <dcterms:modified xsi:type="dcterms:W3CDTF">2020-11-11T16:18:20Z</dcterms:modified>
  <cp:category/>
  <dc:identifier/>
  <cp:contentStatus/>
  <dc:language/>
  <cp:version/>
</cp:coreProperties>
</file>