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561263" cy="10693400"/>
  <p:notesSz cx="10693400" cy="756126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6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Viticulture\fiche trajectoire Viticulture\fiche trajectoire Viticulture-28.png"/>
          <p:cNvPicPr>
            <a:picLocks noChangeAspect="1" noChangeArrowheads="1"/>
          </p:cNvPicPr>
          <p:nvPr userDrawn="1"/>
        </p:nvPicPr>
        <p:blipFill>
          <a:blip r:embed="rId2"/>
          <a:stretch/>
        </p:blipFill>
        <p:spPr bwMode="auto">
          <a:xfrm>
            <a:off x="365" y="7527850"/>
            <a:ext cx="7564438" cy="3181350"/>
          </a:xfrm>
          <a:prstGeom prst="rect">
            <a:avLst/>
          </a:prstGeom>
          <a:noFill/>
        </p:spPr>
      </p:pic>
      <p:pic>
        <p:nvPicPr>
          <p:cNvPr id="5" name="Picture 6" descr="R:\DATA_PRIV\DATA_DEPHY\2013\02_PILOTAGE_PROJET\07_TRANSFERT_30000\07_Boite à outils\GT fiches valorisation\Trames fiches 30 000\Fiches trajectoires\Viticulture\fiche trajectoire Viticulture\viticulture-05.png"/>
          <p:cNvPicPr>
            <a:picLocks noChangeAspect="1" noChangeArrowheads="1"/>
          </p:cNvPicPr>
          <p:nvPr userDrawn="1"/>
        </p:nvPicPr>
        <p:blipFill>
          <a:blip r:embed="rId3"/>
          <a:stretch/>
        </p:blipFill>
        <p:spPr bwMode="auto">
          <a:xfrm>
            <a:off x="3976286" y="5418709"/>
            <a:ext cx="1471613" cy="473075"/>
          </a:xfrm>
          <a:prstGeom prst="rect">
            <a:avLst/>
          </a:prstGeom>
          <a:noFill/>
        </p:spPr>
      </p:pic>
      <p:pic>
        <p:nvPicPr>
          <p:cNvPr id="6" name="Picture 4" descr="R:\DATA_PRIV\DATA_DEPHY\2013\02_PILOTAGE_PROJET\07_TRANSFERT_30000\07_Boite à outils\GT fiches valorisation\Trames fiches 30 000\Fiches trajectoires\Viticulture\fiche trajectoire Viticulture\viticulture-06.png"/>
          <p:cNvPicPr>
            <a:picLocks noChangeAspect="1" noChangeArrowheads="1"/>
          </p:cNvPicPr>
          <p:nvPr userDrawn="1"/>
        </p:nvPicPr>
        <p:blipFill>
          <a:blip r:embed="rId4"/>
          <a:stretch/>
        </p:blipFill>
        <p:spPr bwMode="auto">
          <a:xfrm>
            <a:off x="3965202" y="2965204"/>
            <a:ext cx="1471613" cy="473075"/>
          </a:xfrm>
          <a:prstGeom prst="rect">
            <a:avLst/>
          </a:prstGeom>
          <a:noFill/>
        </p:spPr>
      </p:pic>
      <p:pic>
        <p:nvPicPr>
          <p:cNvPr id="7" name="Picture 3" descr="R:\DATA_PRIV\DATA_DEPHY\2013\02_PILOTAGE_PROJET\07_TRANSFERT_30000\07_Boite à outils\GT fiches valorisation\Trames fiches 30 000\Fiches trajectoires\Viticulture\fiche trajectoire Viticulture\viticulture-08.png"/>
          <p:cNvPicPr>
            <a:picLocks noChangeAspect="1" noChangeArrowheads="1"/>
          </p:cNvPicPr>
          <p:nvPr userDrawn="1"/>
        </p:nvPicPr>
        <p:blipFill>
          <a:blip r:embed="rId5"/>
          <a:stretch/>
        </p:blipFill>
        <p:spPr bwMode="auto">
          <a:xfrm>
            <a:off x="307931" y="2915197"/>
            <a:ext cx="2789238" cy="573088"/>
          </a:xfrm>
          <a:prstGeom prst="rect">
            <a:avLst/>
          </a:prstGeom>
          <a:noFill/>
        </p:spPr>
      </p:pic>
      <p:pic>
        <p:nvPicPr>
          <p:cNvPr id="8" name="Picture 2" descr="R:\DATA_PRIV\DATA_DEPHY\2013\02_PILOTAGE_PROJET\07_TRANSFERT_30000\07_Boite à outils\GT fiches valorisation\Trames fiches 30 000\Fiches trajectoires\Viticulture\fiche trajectoire Viticulture\viticulture_01 copie.png"/>
          <p:cNvPicPr>
            <a:picLocks noChangeAspect="1" noChangeArrowheads="1"/>
          </p:cNvPicPr>
          <p:nvPr userDrawn="1"/>
        </p:nvPicPr>
        <p:blipFill>
          <a:blip r:embed="rId6"/>
          <a:stretch/>
        </p:blipFill>
        <p:spPr bwMode="auto">
          <a:xfrm>
            <a:off x="5630" y="8583"/>
            <a:ext cx="7562850" cy="1663700"/>
          </a:xfrm>
          <a:prstGeom prst="rect">
            <a:avLst/>
          </a:prstGeom>
          <a:noFill/>
        </p:spPr>
      </p:pic>
      <p:pic>
        <p:nvPicPr>
          <p:cNvPr id="9" name="Picture 2" descr="R:\DATA_PRIV\DATA_DEPHY\2013\02_PILOTAGE_PROJET\07_TRANSFERT_30000\07_Boite à outils\GT fiches valorisation\Trames fiches 30 000\Fiches trajectoires\Viticulture\fiche trajectoire Viticulture\Historique_viti.png"/>
          <p:cNvPicPr>
            <a:picLocks noChangeAspect="1" noChangeArrowheads="1"/>
          </p:cNvPicPr>
          <p:nvPr userDrawn="1"/>
        </p:nvPicPr>
        <p:blipFill>
          <a:blip r:embed="rId7"/>
          <a:stretch/>
        </p:blipFill>
        <p:spPr bwMode="auto">
          <a:xfrm>
            <a:off x="296758" y="7434734"/>
            <a:ext cx="1993900" cy="576262"/>
          </a:xfrm>
          <a:prstGeom prst="rect">
            <a:avLst/>
          </a:prstGeom>
          <a:noFill/>
        </p:spPr>
      </p:pic>
      <p:sp>
        <p:nvSpPr>
          <p:cNvPr id="10" name="Espace réservé du texte 20"/>
          <p:cNvSpPr>
            <a:spLocks noGrp="1"/>
          </p:cNvSpPr>
          <p:nvPr>
            <p:ph type="body" sz="quarter" idx="13" hasCustomPrompt="1"/>
          </p:nvPr>
        </p:nvSpPr>
        <p:spPr bwMode="auto">
          <a:xfrm>
            <a:off x="252239" y="3617913"/>
            <a:ext cx="3051720" cy="3384550"/>
          </a:xfrm>
        </p:spPr>
        <p:txBody>
          <a:bodyPr>
            <a:normAutofit/>
          </a:bodyPr>
          <a:lstStyle>
            <a:lvl1pPr marL="0" indent="0">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lgn="just">
              <a:defRPr/>
            </a:pPr>
            <a:r>
              <a:rPr lang="fr-FR" sz="900">
                <a:latin typeface="Corbel"/>
              </a:rP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p>
          <a:p>
            <a:pPr algn="just">
              <a:defRPr/>
            </a:pPr>
            <a:r>
              <a:rPr lang="fr-FR" sz="900">
                <a:latin typeface="Corbel"/>
              </a:rPr>
              <a:t>taerita volorehent pa venimi, inturibusam non cone</a:t>
            </a:r>
          </a:p>
          <a:p>
            <a:pPr algn="just">
              <a:defRPr/>
            </a:pPr>
            <a:r>
              <a:rPr lang="fr-FR" sz="900">
                <a:latin typeface="Corbel"/>
              </a:rP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lgn="just">
              <a:defRPr/>
            </a:pPr>
            <a:r>
              <a:rPr lang="fr-FR" sz="900">
                <a:latin typeface="Corbel"/>
              </a:rPr>
              <a:t>esequidero et asi corem ex et ercieni maiori nonet eiur aut ipietumquam qui conse pratiorae consed et remolup taerita volorehent pa venimi, inturibusam non cone voluptios as estem qui duscia quibusae nos conescipicia</a:t>
            </a:r>
          </a:p>
          <a:p>
            <a:pPr algn="just">
              <a:defRPr/>
            </a:pPr>
            <a:r>
              <a:rPr lang="fr-FR" sz="900">
                <a:latin typeface="Corbel"/>
              </a:rPr>
              <a:t>que dolesequis venis et voluptatum eumenit volest qui</a:t>
            </a:r>
            <a:endParaRPr/>
          </a:p>
          <a:p>
            <a:pPr algn="just">
              <a:defRPr/>
            </a:pPr>
            <a:r>
              <a:rPr lang="fr-FR" sz="900">
                <a:latin typeface="Corbel"/>
              </a:rPr>
              <a:t>voluptatem que sit lit iliquib eatiistiatur reptatis es que</a:t>
            </a:r>
            <a:endParaRPr/>
          </a:p>
          <a:p>
            <a:pPr algn="just">
              <a:defRPr/>
            </a:pPr>
            <a:r>
              <a:rPr lang="fr-FR" sz="900">
                <a:latin typeface="Corbel"/>
              </a:rPr>
              <a:t>corem. Cae re, ut que in eume el eum faccus. Rior sit aut laut velicid eliquid quistrum, eum quasped.</a:t>
            </a:r>
            <a:endParaRPr/>
          </a:p>
          <a:p>
            <a:pPr lvl="0">
              <a:defRPr/>
            </a:pPr>
            <a:endParaRPr lang="fr-FR"/>
          </a:p>
        </p:txBody>
      </p:sp>
      <p:sp>
        <p:nvSpPr>
          <p:cNvPr id="11" name="Espace réservé du texte 22"/>
          <p:cNvSpPr>
            <a:spLocks noGrp="1"/>
          </p:cNvSpPr>
          <p:nvPr>
            <p:ph type="body" sz="quarter" idx="14" hasCustomPrompt="1"/>
          </p:nvPr>
        </p:nvSpPr>
        <p:spPr bwMode="auto">
          <a:xfrm>
            <a:off x="3884443" y="3650612"/>
            <a:ext cx="3424581" cy="1584324"/>
          </a:xfrm>
        </p:spPr>
        <p:txBody>
          <a:bodyPr>
            <a:normAutofit/>
          </a:bodyPr>
          <a:lstStyle>
            <a:lvl1pPr marL="0" indent="0">
              <a:spcBef>
                <a:spcPts val="0"/>
              </a:spcBef>
              <a:buNone/>
              <a:defRPr sz="900">
                <a:latin typeface="Corbel"/>
              </a:defRPr>
            </a:lvl1p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a:p>
            <a:pPr lvl="0">
              <a:defRPr/>
            </a:pPr>
            <a:endParaRPr lang="fr-FR"/>
          </a:p>
        </p:txBody>
      </p:sp>
      <p:sp>
        <p:nvSpPr>
          <p:cNvPr id="12" name="ZoneTexte 2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8A2B87"/>
                </a:solidFill>
                <a:latin typeface="Corbel bold"/>
              </a:rPr>
              <a:t>Vers des systèmes agroécologiques à bas niveau de phytos</a:t>
            </a:r>
          </a:p>
        </p:txBody>
      </p:sp>
      <p:pic>
        <p:nvPicPr>
          <p:cNvPr id="13" name="Picture 5" descr="R:\DATA_PRIV\DATA_DEPHY\2013\02_PILOTAGE_PROJET\07_TRANSFERT_30000\07_Boite à outils\GT fiches valorisation\Trames fiches 30 000\Fiches trajectoires\Viticulture\fiche trajectoire Viticulture\viticulture-02.png"/>
          <p:cNvPicPr>
            <a:picLocks noChangeAspect="1" noChangeArrowheads="1"/>
          </p:cNvPicPr>
          <p:nvPr userDrawn="1"/>
        </p:nvPicPr>
        <p:blipFill>
          <a:blip r:embed="rId8"/>
          <a:stretch/>
        </p:blipFill>
        <p:spPr bwMode="auto">
          <a:xfrm>
            <a:off x="6037436" y="2610396"/>
            <a:ext cx="1271587" cy="12827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Viticulture\fiche trajectoire Viticulture\viticulture_01 copie.png"/>
          <p:cNvPicPr>
            <a:picLocks noChangeAspect="1" noChangeArrowheads="1"/>
          </p:cNvPicPr>
          <p:nvPr userDrawn="1"/>
        </p:nvPicPr>
        <p:blipFill>
          <a:blip r:embed="rId2"/>
          <a:stretch/>
        </p:blipFill>
        <p:spPr bwMode="auto">
          <a:xfrm>
            <a:off x="5630" y="8583"/>
            <a:ext cx="7562850" cy="1663700"/>
          </a:xfrm>
          <a:prstGeom prst="rect">
            <a:avLst/>
          </a:prstGeom>
          <a:noFill/>
        </p:spPr>
      </p:pic>
      <p:pic>
        <p:nvPicPr>
          <p:cNvPr id="5" name="Picture 3" descr="R:\DATA_PRIV\DATA_DEPHY\2013\02_PILOTAGE_PROJET\07_TRANSFERT_30000\07_Boite à outils\GT fiches valorisation\Trames fiches 30 000\Fiches trajectoires\Viticulture\fiche trajectoire Viticulture\viticulture-30.png"/>
          <p:cNvPicPr>
            <a:picLocks noChangeAspect="1" noChangeArrowheads="1"/>
          </p:cNvPicPr>
          <p:nvPr userDrawn="1"/>
        </p:nvPicPr>
        <p:blipFill>
          <a:blip r:embed="rId3"/>
          <a:stretch/>
        </p:blipFill>
        <p:spPr bwMode="auto">
          <a:xfrm>
            <a:off x="-3895" y="5015235"/>
            <a:ext cx="7562850" cy="5702300"/>
          </a:xfrm>
          <a:prstGeom prst="rect">
            <a:avLst/>
          </a:prstGeom>
          <a:noFill/>
        </p:spPr>
      </p:pic>
      <p:pic>
        <p:nvPicPr>
          <p:cNvPr id="6" name="Picture 2" descr="R:\DATA_PRIV\DATA_DEPHY\2013\02_PILOTAGE_PROJET\07_TRANSFERT_30000\07_Boite à outils\GT fiches valorisation\Trames fiches 30 000\Fiches trajectoires\Viticulture\fiche trajectoire Viticulture\viticulture-22.png"/>
          <p:cNvPicPr>
            <a:picLocks noChangeAspect="1" noChangeArrowheads="1"/>
          </p:cNvPicPr>
          <p:nvPr userDrawn="1"/>
        </p:nvPicPr>
        <p:blipFill>
          <a:blip r:embed="rId4"/>
          <a:stretch/>
        </p:blipFill>
        <p:spPr bwMode="auto">
          <a:xfrm>
            <a:off x="314722" y="4923978"/>
            <a:ext cx="1554163" cy="566738"/>
          </a:xfrm>
          <a:prstGeom prst="rect">
            <a:avLst/>
          </a:prstGeom>
          <a:noFill/>
        </p:spPr>
      </p:pic>
      <p:sp>
        <p:nvSpPr>
          <p:cNvPr id="7"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8" name="Espace réservé du pied de page 4"/>
          <p:cNvSpPr>
            <a:spLocks noGrp="1"/>
          </p:cNvSpPr>
          <p:nvPr>
            <p:ph type="ftr" sz="quarter" idx="11"/>
          </p:nvPr>
        </p:nvSpPr>
        <p:spPr bwMode="auto">
          <a:xfrm>
            <a:off x="2615760" y="9911198"/>
            <a:ext cx="2394400" cy="569326"/>
          </a:xfrm>
        </p:spPr>
        <p:txBody>
          <a:bodyPr/>
          <a:lstStyle/>
          <a:p>
            <a:pPr>
              <a:defRPr/>
            </a:pPr>
            <a:endParaRPr lang="fr-FR"/>
          </a:p>
        </p:txBody>
      </p:sp>
      <p:sp>
        <p:nvSpPr>
          <p:cNvPr id="9"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
        <p:nvSpPr>
          <p:cNvPr id="10" name="Rectangle à coins arrondis 20"/>
          <p:cNvSpPr/>
          <p:nvPr userDrawn="1"/>
        </p:nvSpPr>
        <p:spPr bwMode="auto">
          <a:xfrm>
            <a:off x="5515429" y="9634138"/>
            <a:ext cx="1020841" cy="450632"/>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1"/>
              </a:solidFill>
            </a:endParaRPr>
          </a:p>
        </p:txBody>
      </p:sp>
      <p:pic>
        <p:nvPicPr>
          <p:cNvPr id="11" name="Picture 2" descr="R:\DATA_PRIV\DATA_DEPHY\2013\02_PILOTAGE_PROJET\07_TRANSFERT_30000\07_Boite à outils\GT fiches valorisation\Trames fiches 30 000\Fiches trajectoires\Viticulture\fiche trajectoire Viticulture\fiche trajectoire Viticulture-21.png"/>
          <p:cNvPicPr>
            <a:picLocks noChangeAspect="1" noChangeArrowheads="1"/>
          </p:cNvPicPr>
          <p:nvPr userDrawn="1"/>
        </p:nvPicPr>
        <p:blipFill>
          <a:blip r:embed="rId5"/>
          <a:stretch/>
        </p:blipFill>
        <p:spPr bwMode="auto">
          <a:xfrm>
            <a:off x="324247" y="1962324"/>
            <a:ext cx="3694113" cy="603250"/>
          </a:xfrm>
          <a:prstGeom prst="rect">
            <a:avLst/>
          </a:prstGeom>
          <a:noFill/>
        </p:spPr>
      </p:pic>
      <p:sp>
        <p:nvSpPr>
          <p:cNvPr id="12" name="Rectangle à coins arrondis 28"/>
          <p:cNvSpPr/>
          <p:nvPr userDrawn="1"/>
        </p:nvSpPr>
        <p:spPr bwMode="auto">
          <a:xfrm>
            <a:off x="208806" y="8488887"/>
            <a:ext cx="7128664" cy="1970381"/>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9"/>
          <p:cNvSpPr/>
          <p:nvPr userDrawn="1"/>
        </p:nvSpPr>
        <p:spPr bwMode="auto">
          <a:xfrm>
            <a:off x="208806" y="5622156"/>
            <a:ext cx="3456052"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30"/>
          <p:cNvSpPr/>
          <p:nvPr userDrawn="1"/>
        </p:nvSpPr>
        <p:spPr bwMode="auto">
          <a:xfrm>
            <a:off x="3904000" y="5634732"/>
            <a:ext cx="3448456"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5" name="Picture 4" descr="R:\DATA_PRIV\DATA_DEPHY\2013\02_PILOTAGE_PROJET\07_TRANSFERT_30000\07_Boite à outils\GT fiches valorisation\Trames fiches 30 000\Fiches trajectoires\Viticulture\fiche trajectoire Viticulture\viticulture-25.png"/>
          <p:cNvPicPr>
            <a:picLocks noChangeAspect="1" noChangeArrowheads="1"/>
          </p:cNvPicPr>
          <p:nvPr userDrawn="1"/>
        </p:nvPicPr>
        <p:blipFill>
          <a:blip r:embed="rId6"/>
          <a:stretch/>
        </p:blipFill>
        <p:spPr bwMode="auto">
          <a:xfrm>
            <a:off x="3990205" y="9129216"/>
            <a:ext cx="588963" cy="628650"/>
          </a:xfrm>
          <a:prstGeom prst="rect">
            <a:avLst/>
          </a:prstGeom>
          <a:noFill/>
        </p:spPr>
      </p:pic>
      <p:pic>
        <p:nvPicPr>
          <p:cNvPr id="16" name="Picture 6" descr="R:\DATA_PRIV\DATA_DEPHY\2013\02_PILOTAGE_PROJET\07_TRANSFERT_30000\07_Boite à outils\GT fiches valorisation\Trames fiches 30 000\Fiches trajectoires\fiche trajectoire GCPE1\GCPE-25.png"/>
          <p:cNvPicPr>
            <a:picLocks noChangeAspect="1" noChangeArrowheads="1"/>
          </p:cNvPicPr>
          <p:nvPr userDrawn="1"/>
        </p:nvPicPr>
        <p:blipFill>
          <a:blip r:embed="rId7"/>
          <a:stretch/>
        </p:blipFill>
        <p:spPr bwMode="auto">
          <a:xfrm>
            <a:off x="3986249" y="7438030"/>
            <a:ext cx="588962" cy="628650"/>
          </a:xfrm>
          <a:prstGeom prst="rect">
            <a:avLst/>
          </a:prstGeom>
          <a:noFill/>
        </p:spPr>
      </p:pic>
      <p:pic>
        <p:nvPicPr>
          <p:cNvPr id="17" name="Picture 4" descr="R:\DATA_PRIV\DATA_DEPHY\2013\02_PILOTAGE_PROJET\07_TRANSFERT_30000\07_Boite à outils\GT fiches valorisation\Trames fiches 30 000\Fiches trajectoires\Viticulture\fiche trajectoire Viticulture\viticulture-24.png"/>
          <p:cNvPicPr>
            <a:picLocks noChangeAspect="1" noChangeArrowheads="1"/>
          </p:cNvPicPr>
          <p:nvPr userDrawn="1"/>
        </p:nvPicPr>
        <p:blipFill>
          <a:blip r:embed="rId8"/>
          <a:stretch/>
        </p:blipFill>
        <p:spPr bwMode="auto">
          <a:xfrm>
            <a:off x="354013" y="7425454"/>
            <a:ext cx="588962" cy="628650"/>
          </a:xfrm>
          <a:prstGeom prst="rect">
            <a:avLst/>
          </a:prstGeom>
          <a:noFill/>
        </p:spPr>
      </p:pic>
      <p:sp>
        <p:nvSpPr>
          <p:cNvPr id="18" name="Espace réservé du texte 11"/>
          <p:cNvSpPr>
            <a:spLocks noGrp="1"/>
          </p:cNvSpPr>
          <p:nvPr>
            <p:ph type="body" sz="quarter" idx="13" hasCustomPrompt="1"/>
          </p:nvPr>
        </p:nvSpPr>
        <p:spPr bwMode="auto">
          <a:xfrm>
            <a:off x="4424858" y="2263774"/>
            <a:ext cx="2524125" cy="2584800"/>
          </a:xfrm>
        </p:spPr>
        <p:txBody>
          <a:bodyPr>
            <a:normAutofit/>
          </a:bodyPr>
          <a:lstStyle>
            <a:lvl1pPr marL="0" indent="0">
              <a:spcBef>
                <a:spcPts val="0"/>
              </a:spcBef>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defRPr/>
            </a:pPr>
            <a:r>
              <a:rPr lang="fr-FR" sz="900">
                <a:latin typeface="Corbel"/>
              </a:rPr>
              <a:t>Lorem ipsum dolor sit amet, consectetuer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 Duis</a:t>
            </a:r>
            <a:endParaRPr/>
          </a:p>
          <a:p>
            <a:pPr>
              <a:defRPr/>
            </a:pPr>
            <a:r>
              <a:rPr lang="fr-FR" sz="900">
                <a:latin typeface="Corbel"/>
              </a:rPr>
              <a:t>autem vel eum iriure dolor in hendrerit in</a:t>
            </a:r>
            <a:endParaRPr/>
          </a:p>
          <a:p>
            <a:pPr>
              <a:defRPr/>
            </a:pPr>
            <a:r>
              <a:rPr lang="fr-FR" sz="900">
                <a:latin typeface="Corbel"/>
              </a:rPr>
              <a:t>vulputate velit esse molestie consequat, vel illum</a:t>
            </a:r>
          </a:p>
          <a:p>
            <a:pPr>
              <a:defRPr/>
            </a:pPr>
            <a:r>
              <a:rPr lang="fr-FR" sz="900">
                <a:latin typeface="Corbel"/>
              </a:rPr>
              <a:t>dolore eu feugiat nulla facilisis at vero eros et</a:t>
            </a:r>
            <a:endParaRPr/>
          </a:p>
          <a:p>
            <a:pPr>
              <a:defRPr/>
            </a:pPr>
            <a:r>
              <a:rPr lang="it-IT" sz="900">
                <a:latin typeface="Corbel"/>
              </a:rPr>
              <a:t>accumsan et iusto odio dignissim qui blandit</a:t>
            </a:r>
            <a:endParaRPr/>
          </a:p>
          <a:p>
            <a:pPr>
              <a:defRPr/>
            </a:pPr>
            <a:r>
              <a:rPr lang="fr-FR" sz="900">
                <a:latin typeface="Corbel"/>
              </a:rPr>
              <a:t>praesent luptatum zzril delenit augue duis dolore</a:t>
            </a:r>
          </a:p>
          <a:p>
            <a:pPr>
              <a:defRPr/>
            </a:pPr>
            <a:r>
              <a:rPr lang="fr-FR" sz="900">
                <a:latin typeface="Corbel"/>
              </a:rPr>
              <a:t>te feugait nulla facilisi.</a:t>
            </a:r>
            <a:endParaRPr/>
          </a:p>
          <a:p>
            <a:pPr>
              <a:defRPr/>
            </a:pPr>
            <a:r>
              <a:rPr lang="fr-FR" sz="900">
                <a:latin typeface="Corbel"/>
              </a:rPr>
              <a:t>Lorem ipsum dolor sit amet, cons 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a:t>
            </a:r>
            <a:endParaRPr lang="fr-FR" sz="900">
              <a:latin typeface="Corbel"/>
            </a:endParaRPr>
          </a:p>
          <a:p>
            <a:pPr lvl="0">
              <a:defRPr/>
            </a:pPr>
            <a:endParaRPr lang="fr-FR"/>
          </a:p>
        </p:txBody>
      </p:sp>
      <p:sp>
        <p:nvSpPr>
          <p:cNvPr id="19" name="ZoneTexte 3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8A2B87"/>
                </a:solidFill>
                <a:latin typeface="Corbel bold"/>
              </a:rPr>
              <a:t>Vers des systèmes agroécologiques à bas niveau de phytos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Viticulture\fiche trajectoire Viticulture\viticulture_01 copie.png"/>
          <p:cNvPicPr>
            <a:picLocks noChangeAspect="1" noChangeArrowheads="1"/>
          </p:cNvPicPr>
          <p:nvPr userDrawn="1"/>
        </p:nvPicPr>
        <p:blipFill>
          <a:blip r:embed="rId2"/>
          <a:stretch/>
        </p:blipFill>
        <p:spPr bwMode="auto">
          <a:xfrm>
            <a:off x="5630" y="8583"/>
            <a:ext cx="7562850" cy="1663700"/>
          </a:xfrm>
          <a:prstGeom prst="rect">
            <a:avLst/>
          </a:prstGeom>
          <a:noFill/>
        </p:spPr>
      </p:pic>
      <p:pic>
        <p:nvPicPr>
          <p:cNvPr id="5" name="Picture 7" descr="R:\DATA_PRIV\DATA_DEPHY\2013\02_PILOTAGE_PROJET\07_TRANSFERT_30000\07_Boite à outils\GT fiches valorisation\Trames fiches 30 000\Fiches trajectoires\Viticulture\fiche trajectoire Viticulture\viticulture-31.png"/>
          <p:cNvPicPr>
            <a:picLocks noChangeAspect="1" noChangeArrowheads="1"/>
          </p:cNvPicPr>
          <p:nvPr userDrawn="1"/>
        </p:nvPicPr>
        <p:blipFill>
          <a:blip r:embed="rId3"/>
          <a:stretch/>
        </p:blipFill>
        <p:spPr bwMode="auto">
          <a:xfrm>
            <a:off x="4042" y="6416501"/>
            <a:ext cx="7564438" cy="4283075"/>
          </a:xfrm>
          <a:prstGeom prst="rect">
            <a:avLst/>
          </a:prstGeom>
          <a:noFill/>
        </p:spPr>
      </p:pic>
      <p:sp>
        <p:nvSpPr>
          <p:cNvPr id="6" name="Rectangle avec flèche vers la gauche 12"/>
          <p:cNvSpPr/>
          <p:nvPr userDrawn="1"/>
        </p:nvSpPr>
        <p:spPr bwMode="auto">
          <a:xfrm>
            <a:off x="4068663" y="2178348"/>
            <a:ext cx="3168351" cy="4824535"/>
          </a:xfrm>
          <a:prstGeom prst="leftArrowCallout">
            <a:avLst>
              <a:gd name="adj1" fmla="val 19458"/>
              <a:gd name="adj2" fmla="val 10479"/>
              <a:gd name="adj3" fmla="val 15255"/>
              <a:gd name="adj4" fmla="val 84745"/>
            </a:avLst>
          </a:prstGeom>
          <a:solidFill>
            <a:srgbClr val="F9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Picture 2" descr="R:\DATA_PRIV\DATA_DEPHY\2013\02_PILOTAGE_PROJET\07_TRANSFERT_30000\07_Boite à outils\GT fiches valorisation\Trames fiches 30 000\Fiches trajectoires\Viticulture\fiche trajectoire Viticulture\viticulture-26.png"/>
          <p:cNvPicPr>
            <a:picLocks noChangeAspect="1" noChangeArrowheads="1"/>
          </p:cNvPicPr>
          <p:nvPr userDrawn="1"/>
        </p:nvPicPr>
        <p:blipFill>
          <a:blip r:embed="rId4"/>
          <a:stretch/>
        </p:blipFill>
        <p:spPr bwMode="auto">
          <a:xfrm>
            <a:off x="329605" y="2044651"/>
            <a:ext cx="1871663" cy="569912"/>
          </a:xfrm>
          <a:prstGeom prst="rect">
            <a:avLst/>
          </a:prstGeom>
          <a:noFill/>
        </p:spPr>
      </p:pic>
      <p:sp>
        <p:nvSpPr>
          <p:cNvPr id="8" name="Rectangle 31"/>
          <p:cNvSpPr/>
          <p:nvPr userDrawn="1"/>
        </p:nvSpPr>
        <p:spPr bwMode="auto">
          <a:xfrm>
            <a:off x="253936" y="3258468"/>
            <a:ext cx="3090816" cy="4176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avec flèche vers la gauche 24"/>
          <p:cNvSpPr/>
          <p:nvPr userDrawn="1"/>
        </p:nvSpPr>
        <p:spPr bwMode="auto">
          <a:xfrm>
            <a:off x="4192116" y="7218908"/>
            <a:ext cx="3044899" cy="2376265"/>
          </a:xfrm>
          <a:prstGeom prst="leftArrowCallout">
            <a:avLst>
              <a:gd name="adj1" fmla="val 19458"/>
              <a:gd name="adj2" fmla="val 10479"/>
              <a:gd name="adj3" fmla="val 15255"/>
              <a:gd name="adj4" fmla="val 88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Picture 4" descr="R:\DATA_PRIV\DATA_DEPHY\2013\02_PILOTAGE_PROJET\07_TRANSFERT_30000\07_Boite à outils\GT fiches valorisation\Trames fiches 30 000\Fiches trajectoires\Viticulture\fiche trajectoire Viticulture\viticulture-36.png"/>
          <p:cNvPicPr>
            <a:picLocks noChangeAspect="1" noChangeArrowheads="1"/>
          </p:cNvPicPr>
          <p:nvPr userDrawn="1"/>
        </p:nvPicPr>
        <p:blipFill>
          <a:blip r:embed="rId5"/>
          <a:stretch/>
        </p:blipFill>
        <p:spPr bwMode="auto">
          <a:xfrm>
            <a:off x="4860751" y="4778264"/>
            <a:ext cx="1276350" cy="539750"/>
          </a:xfrm>
          <a:prstGeom prst="rect">
            <a:avLst/>
          </a:prstGeom>
          <a:noFill/>
        </p:spPr>
      </p:pic>
      <p:pic>
        <p:nvPicPr>
          <p:cNvPr id="11" name="Picture 3" descr="R:\DATA_PRIV\DATA_DEPHY\2013\02_PILOTAGE_PROJET\07_TRANSFERT_30000\07_Boite à outils\GT fiches valorisation\Trames fiches 30 000\Fiches trajectoires\Viticulture\fiche trajectoire Viticulture\viticulture-35.png"/>
          <p:cNvPicPr>
            <a:picLocks noChangeAspect="1" noChangeArrowheads="1"/>
          </p:cNvPicPr>
          <p:nvPr userDrawn="1"/>
        </p:nvPicPr>
        <p:blipFill>
          <a:blip r:embed="rId6"/>
          <a:stretch/>
        </p:blipFill>
        <p:spPr bwMode="auto">
          <a:xfrm>
            <a:off x="4861817" y="2322364"/>
            <a:ext cx="1335088" cy="539750"/>
          </a:xfrm>
          <a:prstGeom prst="rect">
            <a:avLst/>
          </a:prstGeom>
          <a:noFill/>
        </p:spPr>
      </p:pic>
      <p:sp>
        <p:nvSpPr>
          <p:cNvPr id="12" name="Rectangle à coins arrondis 10"/>
          <p:cNvSpPr/>
          <p:nvPr userDrawn="1"/>
        </p:nvSpPr>
        <p:spPr bwMode="auto">
          <a:xfrm>
            <a:off x="253936" y="7596025"/>
            <a:ext cx="3090816" cy="1495090"/>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3" name="Picture 6" descr="R:\DATA_PRIV\DATA_DEPHY\2013\02_PILOTAGE_PROJET\07_TRANSFERT_30000\07_Boite à outils\GT fiches valorisation\Trames fiches 30 000\Fiches trajectoires\Viticulture\fiche trajectoire Viticulture\viticulture-28.png"/>
          <p:cNvPicPr>
            <a:picLocks noChangeAspect="1" noChangeArrowheads="1"/>
          </p:cNvPicPr>
          <p:nvPr userDrawn="1"/>
        </p:nvPicPr>
        <p:blipFill>
          <a:blip r:embed="rId7"/>
          <a:stretch/>
        </p:blipFill>
        <p:spPr bwMode="auto">
          <a:xfrm>
            <a:off x="324440" y="7757120"/>
            <a:ext cx="1428750" cy="469900"/>
          </a:xfrm>
          <a:prstGeom prst="rect">
            <a:avLst/>
          </a:prstGeom>
          <a:noFill/>
        </p:spPr>
      </p:pic>
      <p:cxnSp>
        <p:nvCxnSpPr>
          <p:cNvPr id="14" name="Connecteur droit 19"/>
          <p:cNvCxnSpPr>
            <a:cxnSpLocks/>
          </p:cNvCxnSpPr>
          <p:nvPr userDrawn="1"/>
        </p:nvCxnSpPr>
        <p:spPr bwMode="auto">
          <a:xfrm>
            <a:off x="4860751" y="4590615"/>
            <a:ext cx="2088232" cy="0"/>
          </a:xfrm>
          <a:prstGeom prst="line">
            <a:avLst/>
          </a:prstGeom>
          <a:ln w="19050">
            <a:solidFill>
              <a:srgbClr val="03B3E5"/>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3" descr="C:\Users\BODINP~1\AppData\Local\Temp\Fiches_groupes_30000-1.png"/>
          <p:cNvPicPr>
            <a:picLocks noChangeAspect="1" noChangeArrowheads="1"/>
          </p:cNvPicPr>
          <p:nvPr userDrawn="1"/>
        </p:nvPicPr>
        <p:blipFill>
          <a:blip r:embed="rId8"/>
          <a:stretch/>
        </p:blipFill>
        <p:spPr bwMode="auto">
          <a:xfrm>
            <a:off x="-10238" y="9829603"/>
            <a:ext cx="5487650" cy="863797"/>
          </a:xfrm>
          <a:prstGeom prst="rect">
            <a:avLst/>
          </a:prstGeom>
          <a:noFill/>
        </p:spPr>
      </p:pic>
      <p:pic>
        <p:nvPicPr>
          <p:cNvPr id="16" name="Picture 4" descr="R:\DATA_PRIV\DATA_DEPHY\2013\02_PILOTAGE_PROJET\08_COMMUNICATION\OUTILS_DE_COMMUNICATION\Logos\logo30000\ecophyto30000_logo.png"/>
          <p:cNvPicPr>
            <a:picLocks noChangeAspect="1" noChangeArrowheads="1"/>
          </p:cNvPicPr>
          <p:nvPr userDrawn="1"/>
        </p:nvPicPr>
        <p:blipFill>
          <a:blip r:embed="rId9"/>
          <a:stretch/>
        </p:blipFill>
        <p:spPr bwMode="auto">
          <a:xfrm>
            <a:off x="2196455" y="9979935"/>
            <a:ext cx="1057727" cy="551341"/>
          </a:xfrm>
          <a:prstGeom prst="rect">
            <a:avLst/>
          </a:prstGeom>
          <a:noFill/>
        </p:spPr>
      </p:pic>
      <p:pic>
        <p:nvPicPr>
          <p:cNvPr id="17" name="Picture 5" descr="R:\DATA_PRIV\DATA_DEPHY\2013\02_PILOTAGE_PROJET\07_TRANSFERT_30000\07_Boite à outils\GT fiches valorisation\Trames fiches 30 000\Fiches trajectoires\Viticulture\fiche trajectoire Viticulture\viticulture-37.png"/>
          <p:cNvPicPr>
            <a:picLocks noChangeAspect="1" noChangeArrowheads="1"/>
          </p:cNvPicPr>
          <p:nvPr userDrawn="1"/>
        </p:nvPicPr>
        <p:blipFill>
          <a:blip r:embed="rId10"/>
          <a:stretch/>
        </p:blipFill>
        <p:spPr bwMode="auto">
          <a:xfrm>
            <a:off x="4860751" y="7434709"/>
            <a:ext cx="1543050" cy="536575"/>
          </a:xfrm>
          <a:prstGeom prst="rect">
            <a:avLst/>
          </a:prstGeom>
          <a:noFill/>
        </p:spPr>
      </p:pic>
      <p:sp>
        <p:nvSpPr>
          <p:cNvPr id="19" name="Rectangle 20"/>
          <p:cNvSpPr/>
          <p:nvPr userDrawn="1"/>
        </p:nvSpPr>
        <p:spPr bwMode="auto">
          <a:xfrm>
            <a:off x="1269796" y="9904093"/>
            <a:ext cx="492919" cy="66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Espace réservé du texte 2"/>
          <p:cNvSpPr>
            <a:spLocks noGrp="1"/>
          </p:cNvSpPr>
          <p:nvPr>
            <p:ph type="body" sz="quarter" idx="10" hasCustomPrompt="1"/>
          </p:nvPr>
        </p:nvSpPr>
        <p:spPr bwMode="auto">
          <a:xfrm>
            <a:off x="4762563" y="2898428"/>
            <a:ext cx="2258427" cy="1584175"/>
          </a:xfrm>
        </p:spPr>
        <p:txBody>
          <a:bodyPr>
            <a:normAutofit/>
          </a:bodyPr>
          <a:lstStyle>
            <a:lvl1pPr marL="0" indent="0">
              <a:buNone/>
              <a:defRPr sz="900">
                <a:solidFill>
                  <a:srgbClr val="8A2B87"/>
                </a:solidFill>
                <a:latin typeface="Corbel"/>
              </a:defRPr>
            </a:lvl1pPr>
          </a:lstStyle>
          <a:p>
            <a:pPr lvl="0">
              <a:defRPr/>
            </a:pPr>
            <a:r>
              <a:rPr lang="fr-FR"/>
              <a:t>Cliquez ici pour ajouter du texte</a:t>
            </a:r>
          </a:p>
        </p:txBody>
      </p:sp>
      <p:sp>
        <p:nvSpPr>
          <p:cNvPr id="22" name="Espace réservé du texte 4"/>
          <p:cNvSpPr>
            <a:spLocks noGrp="1"/>
          </p:cNvSpPr>
          <p:nvPr>
            <p:ph type="body" sz="quarter" idx="11" hasCustomPrompt="1"/>
          </p:nvPr>
        </p:nvSpPr>
        <p:spPr bwMode="auto">
          <a:xfrm>
            <a:off x="4750736" y="5346700"/>
            <a:ext cx="2342262" cy="1584175"/>
          </a:xfrm>
        </p:spPr>
        <p:txBody>
          <a:bodyPr>
            <a:normAutofit/>
          </a:bodyPr>
          <a:lstStyle>
            <a:lvl1pPr marL="0" indent="0">
              <a:buNone/>
              <a:defRPr sz="900">
                <a:solidFill>
                  <a:srgbClr val="03B3E5"/>
                </a:solidFill>
                <a:latin typeface="Corbel"/>
              </a:defRPr>
            </a:lvl1pPr>
          </a:lstStyle>
          <a:p>
            <a:pPr lvl="0">
              <a:defRPr/>
            </a:pPr>
            <a:r>
              <a:rPr lang="fr-FR"/>
              <a:t>Cliquez ici pour ajuter du texte</a:t>
            </a:r>
          </a:p>
        </p:txBody>
      </p:sp>
      <p:sp>
        <p:nvSpPr>
          <p:cNvPr id="23" name="Espace réservé du texte 14"/>
          <p:cNvSpPr>
            <a:spLocks noGrp="1"/>
          </p:cNvSpPr>
          <p:nvPr>
            <p:ph type="body" sz="quarter" idx="12" hasCustomPrompt="1"/>
          </p:nvPr>
        </p:nvSpPr>
        <p:spPr bwMode="auto">
          <a:xfrm>
            <a:off x="4748634" y="8055371"/>
            <a:ext cx="2344365" cy="1395784"/>
          </a:xfrm>
        </p:spPr>
        <p:txBody>
          <a:bodyPr>
            <a:normAutofit/>
          </a:bodyPr>
          <a:lstStyle>
            <a:lvl1pPr marL="0" indent="0">
              <a:buNone/>
              <a:defRPr sz="900" i="1">
                <a:latin typeface="Corbel"/>
              </a:defRPr>
            </a:lvl1pPr>
          </a:lstStyle>
          <a:p>
            <a:pPr lvl="0">
              <a:defRPr/>
            </a:pPr>
            <a:r>
              <a:rPr lang="fr-FR"/>
              <a:t>Cliquez  ici pour ajuter du texte</a:t>
            </a:r>
          </a:p>
        </p:txBody>
      </p:sp>
      <p:sp>
        <p:nvSpPr>
          <p:cNvPr id="24" name="Espace réservé du texte 16"/>
          <p:cNvSpPr>
            <a:spLocks noGrp="1"/>
          </p:cNvSpPr>
          <p:nvPr>
            <p:ph type="body" sz="quarter" idx="13" hasCustomPrompt="1"/>
          </p:nvPr>
        </p:nvSpPr>
        <p:spPr bwMode="auto">
          <a:xfrm>
            <a:off x="6013450" y="10315575"/>
            <a:ext cx="1366838" cy="280988"/>
          </a:xfrm>
        </p:spPr>
        <p:txBody>
          <a:bodyPr>
            <a:normAutofit/>
          </a:bodyPr>
          <a:lstStyle>
            <a:lvl1pPr marL="0" indent="0" algn="r">
              <a:buNone/>
              <a:defRPr sz="1200" b="1" i="1">
                <a:solidFill>
                  <a:schemeClr val="bg1"/>
                </a:solidFill>
                <a:latin typeface="Arial"/>
                <a:cs typeface="Arial"/>
              </a:defRPr>
            </a:lvl1pPr>
          </a:lstStyle>
          <a:p>
            <a:pPr lvl="0">
              <a:defRPr/>
            </a:pPr>
            <a:r>
              <a:rPr lang="fr-FR"/>
              <a:t>Date</a:t>
            </a:r>
          </a:p>
        </p:txBody>
      </p:sp>
      <p:sp>
        <p:nvSpPr>
          <p:cNvPr id="25" name="Espace réservé du texte 18"/>
          <p:cNvSpPr>
            <a:spLocks noGrp="1"/>
          </p:cNvSpPr>
          <p:nvPr>
            <p:ph type="body" sz="quarter" idx="14" hasCustomPrompt="1"/>
          </p:nvPr>
        </p:nvSpPr>
        <p:spPr bwMode="auto">
          <a:xfrm>
            <a:off x="323850" y="8299028"/>
            <a:ext cx="2232025" cy="603250"/>
          </a:xfrm>
        </p:spPr>
        <p:txBody>
          <a:bodyPr>
            <a:normAutofit/>
          </a:bodyPr>
          <a:lstStyle>
            <a:lvl1pPr marL="0" indent="0">
              <a:buNone/>
              <a:defRPr sz="1000" b="1">
                <a:latin typeface="Arial"/>
                <a:cs typeface="Arial"/>
              </a:defRPr>
            </a:lvl1pPr>
          </a:lstStyle>
          <a:p>
            <a:pPr>
              <a:defRPr/>
            </a:pPr>
            <a:r>
              <a:rPr lang="fr-FR" sz="1000" b="1">
                <a:latin typeface="Arial"/>
                <a:cs typeface="Arial"/>
              </a:rPr>
              <a:t>Nom, Prénom, Mail, Téléphone</a:t>
            </a:r>
            <a:endParaRPr/>
          </a:p>
          <a:p>
            <a:pPr lvl="0">
              <a:defRPr/>
            </a:pPr>
            <a:endParaRPr lang="fr-FR"/>
          </a:p>
        </p:txBody>
      </p:sp>
      <p:sp>
        <p:nvSpPr>
          <p:cNvPr id="26" name="Espace réservé du texte 27"/>
          <p:cNvSpPr>
            <a:spLocks noGrp="1"/>
          </p:cNvSpPr>
          <p:nvPr>
            <p:ph type="body" sz="quarter" idx="15" hasCustomPrompt="1"/>
          </p:nvPr>
        </p:nvSpPr>
        <p:spPr bwMode="auto">
          <a:xfrm>
            <a:off x="252239" y="3258468"/>
            <a:ext cx="3092400" cy="2880320"/>
          </a:xfrm>
        </p:spPr>
        <p:txBody>
          <a:bodyPr>
            <a:normAutofit/>
          </a:bodyPr>
          <a:lstStyle>
            <a:lvl1pPr marL="0" indent="0">
              <a:spcBef>
                <a:spcPts val="0"/>
              </a:spcBef>
              <a:buNone/>
              <a:defRPr sz="900">
                <a:latin typeface="Corbel"/>
                <a:cs typeface="Arial"/>
              </a:defRPr>
            </a:lvl1pPr>
            <a:lvl2pPr marL="457200" indent="0">
              <a:buNone/>
              <a:defRPr/>
            </a:lvl2pPr>
            <a:lvl5pPr marL="1828800" indent="0">
              <a:buNone/>
              <a:defRPr/>
            </a:lvl5pPr>
          </a:lstStyle>
          <a:p>
            <a:pPr>
              <a:defRPr/>
            </a:pPr>
            <a:r>
              <a:rPr lang="fr-FR" sz="900">
                <a:latin typeface="Corbel"/>
              </a:rPr>
              <a:t>« Description de l’apport du groupe et de l’accompagnement</a:t>
            </a:r>
            <a:endParaRPr/>
          </a:p>
          <a:p>
            <a:pPr>
              <a:defRPr/>
            </a:pPr>
            <a:r>
              <a:rPr lang="fr-FR" sz="900">
                <a:latin typeface="Corbel"/>
              </a:rPr>
              <a:t>DEPHY dans l’évolution du système.</a:t>
            </a:r>
            <a:endParaRPr/>
          </a:p>
          <a:p>
            <a:pPr>
              <a:defRPr/>
            </a:pPr>
            <a:r>
              <a:rPr lang="fr-FR" sz="900">
                <a:latin typeface="Corbel"/>
              </a:rPr>
              <a:t>Ni id que ipsande lliciun turerestiam et quunt as dollut quid</a:t>
            </a:r>
            <a:endParaRPr/>
          </a:p>
          <a:p>
            <a:pPr>
              <a:defRPr/>
            </a:pPr>
            <a:r>
              <a:rPr lang="pt-BR" sz="900">
                <a:latin typeface="Corbel"/>
              </a:rPr>
              <a:t>que volupta dolupta quaese voles ratum cor sendite id mo</a:t>
            </a:r>
            <a:endParaRPr/>
          </a:p>
          <a:p>
            <a:pPr>
              <a:defRPr/>
            </a:pPr>
            <a:r>
              <a:rPr lang="fr-FR" sz="900">
                <a:latin typeface="Corbel"/>
              </a:rPr>
              <a:t>ilicabore restionecum ullut ex ent.</a:t>
            </a:r>
            <a:endParaRPr/>
          </a:p>
          <a:p>
            <a:pPr>
              <a:defRPr/>
            </a:pPr>
            <a:r>
              <a:rPr lang="pt-BR" sz="900">
                <a:latin typeface="Corbel"/>
              </a:rPr>
              <a:t>Dolorum que nonem ra corrorum illuptaquia core ab il</a:t>
            </a:r>
            <a:endParaRPr/>
          </a:p>
          <a:p>
            <a:pPr>
              <a:defRPr/>
            </a:pPr>
            <a:r>
              <a:rPr lang="fr-FR" sz="900">
                <a:latin typeface="Corbel"/>
              </a:rPr>
              <a:t>modignis quas et alit haruptatur apienis etur, verit utecull</a:t>
            </a:r>
          </a:p>
          <a:p>
            <a:pPr>
              <a:defRPr/>
            </a:pPr>
            <a:r>
              <a:rPr lang="pt-BR" sz="900">
                <a:latin typeface="Corbel"/>
              </a:rPr>
              <a:t>eceatem hictem alique nam aut.».</a:t>
            </a:r>
            <a:endParaRPr/>
          </a:p>
          <a:p>
            <a:pPr>
              <a:defRPr/>
            </a:pPr>
            <a:r>
              <a:rPr lang="fr-FR" sz="900">
                <a:latin typeface="Corbel"/>
              </a:rPr>
              <a:t>Naturessum eturepu danissus. Lum sandenimin cum ne</a:t>
            </a:r>
            <a:endParaRPr/>
          </a:p>
          <a:p>
            <a:pPr>
              <a:defRPr/>
            </a:pPr>
            <a:r>
              <a:rPr lang="fr-FR" sz="900">
                <a:latin typeface="Corbel"/>
              </a:rPr>
              <a:t>volupta volupti busant as quodi voluptat ut labo. Ped exerrum</a:t>
            </a:r>
          </a:p>
          <a:p>
            <a:pPr>
              <a:defRPr/>
            </a:pPr>
            <a:r>
              <a:rPr lang="fr-FR" sz="900">
                <a:latin typeface="Corbel"/>
              </a:rPr>
              <a:t>facimus, occabore pelique necusa voluptae non reptaerum id</a:t>
            </a:r>
            <a:endParaRPr/>
          </a:p>
          <a:p>
            <a:pPr>
              <a:defRPr/>
            </a:pPr>
            <a:r>
              <a:rPr lang="pt-BR" sz="900">
                <a:latin typeface="Corbel"/>
              </a:rPr>
              <a:t>que a debisqui di tem ea dis reptur?</a:t>
            </a:r>
            <a:endParaRPr/>
          </a:p>
          <a:p>
            <a:pPr>
              <a:defRPr/>
            </a:pPr>
            <a:r>
              <a:rPr lang="fr-FR" sz="900">
                <a:latin typeface="Corbel"/>
              </a:rPr>
              <a:t>Agnihitisse velitior sima dolorestis aut maxim et, commos</a:t>
            </a:r>
          </a:p>
          <a:p>
            <a:pPr>
              <a:defRPr/>
            </a:pPr>
            <a:r>
              <a:rPr lang="fr-FR" sz="900">
                <a:latin typeface="Corbel"/>
              </a:rPr>
              <a:t>dent quiam unt event faccum quationsed qui quiam qui</a:t>
            </a:r>
            <a:endParaRPr/>
          </a:p>
          <a:p>
            <a:pPr>
              <a:defRPr/>
            </a:pPr>
            <a:r>
              <a:rPr lang="fr-FR" sz="900">
                <a:latin typeface="Corbel"/>
              </a:rPr>
              <a:t>nemporita conseque nobitis tiunde magnit fugitis ut estia</a:t>
            </a:r>
          </a:p>
          <a:p>
            <a:pPr>
              <a:defRPr/>
            </a:pPr>
            <a:r>
              <a:rPr lang="fr-FR" sz="900">
                <a:latin typeface="Corbel"/>
              </a:rPr>
              <a:t>volupta spernate sinctus doluptiis re nimin culla issimusdam</a:t>
            </a:r>
          </a:p>
          <a:p>
            <a:pPr>
              <a:defRPr/>
            </a:pPr>
            <a:r>
              <a:rPr lang="fr-FR" sz="900">
                <a:latin typeface="Corbel"/>
              </a:rPr>
              <a:t>enim facest expere labo. Itate ne eos eum eatissequia pere,</a:t>
            </a:r>
            <a:endParaRPr/>
          </a:p>
          <a:p>
            <a:pPr>
              <a:defRPr/>
            </a:pPr>
            <a:r>
              <a:rPr lang="fr-FR" sz="900">
                <a:latin typeface="Corbel"/>
              </a:rPr>
              <a:t>unt qui incitiur mi, velitatetur acerentior aut es pedit am faci</a:t>
            </a:r>
          </a:p>
          <a:p>
            <a:pPr>
              <a:defRPr/>
            </a:pPr>
            <a:r>
              <a:rPr lang="it-IT" sz="900">
                <a:latin typeface="Corbel"/>
              </a:rPr>
              <a:t>dundi iminci sum ide porporem qui sant, offici ut harum,</a:t>
            </a:r>
            <a:endParaRPr/>
          </a:p>
          <a:p>
            <a:pPr>
              <a:defRPr/>
            </a:pPr>
            <a:r>
              <a:rPr lang="fr-FR" sz="900">
                <a:latin typeface="Corbel"/>
              </a:rPr>
              <a:t>volorporibus sitatur ioruptatur aut.</a:t>
            </a:r>
            <a:endParaRPr/>
          </a:p>
          <a:p>
            <a:pPr>
              <a:defRPr/>
            </a:pPr>
            <a:endParaRPr lang="fr-FR" sz="1400">
              <a:latin typeface="Edwardian Script ITC"/>
            </a:endParaRPr>
          </a:p>
          <a:p>
            <a:pPr>
              <a:defRPr/>
            </a:pPr>
            <a:endParaRPr lang="fr-FR" sz="1000" b="1" i="1">
              <a:solidFill>
                <a:srgbClr val="F9764C"/>
              </a:solidFill>
              <a:latin typeface="Arial"/>
              <a:cs typeface="Arial"/>
            </a:endParaRPr>
          </a:p>
        </p:txBody>
      </p:sp>
      <p:sp>
        <p:nvSpPr>
          <p:cNvPr id="27" name="ZoneTexte 28"/>
          <p:cNvSpPr>
            <a:spLocks noAdjustHandles="1"/>
          </p:cNvSpPr>
          <p:nvPr userDrawn="1"/>
        </p:nvSpPr>
        <p:spPr bwMode="auto">
          <a:xfrm>
            <a:off x="252239" y="2754412"/>
            <a:ext cx="3167806" cy="400110"/>
          </a:xfrm>
          <a:prstGeom prst="rect">
            <a:avLst/>
          </a:prstGeom>
          <a:noFill/>
        </p:spPr>
        <p:txBody>
          <a:bodyPr wrap="square" rtlCol="0">
            <a:spAutoFit/>
          </a:bodyPr>
          <a:lstStyle/>
          <a:p>
            <a:pPr>
              <a:defRPr/>
            </a:pPr>
            <a:r>
              <a:rPr lang="fr-FR" sz="1000" b="1" i="1">
                <a:solidFill>
                  <a:srgbClr val="8A2B87"/>
                </a:solidFill>
                <a:latin typeface="Arial"/>
                <a:cs typeface="Arial"/>
              </a:rPr>
              <a:t>En quoi le groupe et l’accompagnement 30 000 vous ont-ils permis de progresser?</a:t>
            </a:r>
          </a:p>
        </p:txBody>
      </p:sp>
      <p:sp>
        <p:nvSpPr>
          <p:cNvPr id="28" name="Espace réservé du texte 30"/>
          <p:cNvSpPr>
            <a:spLocks noGrp="1"/>
          </p:cNvSpPr>
          <p:nvPr>
            <p:ph type="body" sz="quarter" idx="16" hasCustomPrompt="1"/>
          </p:nvPr>
        </p:nvSpPr>
        <p:spPr bwMode="auto">
          <a:xfrm>
            <a:off x="275702" y="6643242"/>
            <a:ext cx="1704729" cy="503658"/>
          </a:xfrm>
        </p:spPr>
        <p:txBody>
          <a:bodyPr>
            <a:normAutofit/>
          </a:bodyPr>
          <a:lstStyle>
            <a:lvl1pPr marL="0" marR="0" indent="0" algn="l" defTabSz="914400">
              <a:lnSpc>
                <a:spcPct val="100000"/>
              </a:lnSpc>
              <a:spcBef>
                <a:spcPts val="0"/>
              </a:spcBef>
              <a:spcAft>
                <a:spcPts val="0"/>
              </a:spcAft>
              <a:buClrTx/>
              <a:buSzTx/>
              <a:buFont typeface="Arial"/>
              <a:buNone/>
              <a:defRPr sz="1400">
                <a:latin typeface="Edwardian Script ITC"/>
              </a:defRPr>
            </a:lvl1pPr>
          </a:lstStyle>
          <a:p>
            <a:pPr lvl="0">
              <a:defRPr/>
            </a:pPr>
            <a:r>
              <a:rPr lang="fr-FR"/>
              <a:t>Signature de l’Agriculteur</a:t>
            </a:r>
          </a:p>
        </p:txBody>
      </p:sp>
      <p:sp>
        <p:nvSpPr>
          <p:cNvPr id="29" name="Espace réservé du texte 33"/>
          <p:cNvSpPr>
            <a:spLocks noGrp="1"/>
          </p:cNvSpPr>
          <p:nvPr>
            <p:ph type="body" sz="quarter" idx="17" hasCustomPrompt="1"/>
          </p:nvPr>
        </p:nvSpPr>
        <p:spPr bwMode="auto">
          <a:xfrm>
            <a:off x="284043" y="2322513"/>
            <a:ext cx="1840403" cy="269875"/>
          </a:xfrm>
        </p:spPr>
        <p:txBody>
          <a:bodyPr>
            <a:normAutofit/>
          </a:bodyPr>
          <a:lstStyle>
            <a:lvl1pPr marL="0" indent="0">
              <a:buNone/>
              <a:defRPr sz="1100" b="1" i="1">
                <a:solidFill>
                  <a:srgbClr val="03B3E5"/>
                </a:solidFill>
                <a:latin typeface="Arial"/>
                <a:cs typeface="Arial"/>
              </a:defRPr>
            </a:lvl1pPr>
          </a:lstStyle>
          <a:p>
            <a:pPr lvl="0">
              <a:defRPr/>
            </a:pPr>
            <a:r>
              <a:rPr lang="fr-FR"/>
              <a:t>Nom, Prénom</a:t>
            </a:r>
          </a:p>
        </p:txBody>
      </p:sp>
      <p:sp>
        <p:nvSpPr>
          <p:cNvPr id="30" name="ZoneTexte 38"/>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8A2B87"/>
                </a:solidFill>
                <a:latin typeface="Corbel bold"/>
              </a:rPr>
              <a:t>Vers des systèmes agroécologiques à bas niveau de phytos</a:t>
            </a:r>
          </a:p>
        </p:txBody>
      </p:sp>
      <p:pic>
        <p:nvPicPr>
          <p:cNvPr id="2" name="Image 1"/>
          <p:cNvPicPr>
            <a:picLocks noChangeAspect="1"/>
          </p:cNvPicPr>
          <p:nvPr userDrawn="1"/>
        </p:nvPicPr>
        <p:blipFill>
          <a:blip r:embed="rId11"/>
          <a:stretch>
            <a:fillRect/>
          </a:stretch>
        </p:blipFill>
        <p:spPr>
          <a:xfrm>
            <a:off x="323850" y="9848236"/>
            <a:ext cx="1703201" cy="725059"/>
          </a:xfrm>
          <a:prstGeom prst="rect">
            <a:avLst/>
          </a:prstGeom>
        </p:spPr>
      </p:pic>
      <p:sp>
        <p:nvSpPr>
          <p:cNvPr id="3" name="Rectangle 2"/>
          <p:cNvSpPr/>
          <p:nvPr userDrawn="1"/>
        </p:nvSpPr>
        <p:spPr>
          <a:xfrm>
            <a:off x="6137101" y="306140"/>
            <a:ext cx="1099913"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378064" y="428233"/>
            <a:ext cx="6805137" cy="178223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378064" y="2495127"/>
            <a:ext cx="6805137" cy="705715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378067" y="9911198"/>
            <a:ext cx="1764295" cy="56932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3"/>
          </p:nvPr>
        </p:nvSpPr>
        <p:spPr bwMode="auto">
          <a:xfrm>
            <a:off x="2583432" y="9911198"/>
            <a:ext cx="2394400" cy="56932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5418909" y="9911198"/>
            <a:ext cx="1764295" cy="56932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CA858E-D7BE-47F8-AE31-39A86B977FBE}"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onnecteur droit 61"/>
          <p:cNvCxnSpPr>
            <a:cxnSpLocks/>
          </p:cNvCxnSpPr>
          <p:nvPr/>
        </p:nvCxnSpPr>
        <p:spPr bwMode="auto">
          <a:xfrm flipH="1" flipV="1">
            <a:off x="6220637" y="9070379"/>
            <a:ext cx="4599" cy="377329"/>
          </a:xfrm>
          <a:prstGeom prst="line">
            <a:avLst/>
          </a:prstGeom>
          <a:ln w="38100">
            <a:solidFill>
              <a:srgbClr val="03B3E5"/>
            </a:solidFill>
          </a:ln>
        </p:spPr>
        <p:style>
          <a:lnRef idx="1">
            <a:schemeClr val="accent1"/>
          </a:lnRef>
          <a:fillRef idx="0">
            <a:schemeClr val="accent1"/>
          </a:fillRef>
          <a:effectRef idx="0">
            <a:schemeClr val="accent1"/>
          </a:effectRef>
          <a:fontRef idx="minor">
            <a:schemeClr val="tx1"/>
          </a:fontRef>
        </p:style>
      </p:cxnSp>
      <p:cxnSp>
        <p:nvCxnSpPr>
          <p:cNvPr id="5" name="Connecteur droit 60"/>
          <p:cNvCxnSpPr>
            <a:cxnSpLocks/>
          </p:cNvCxnSpPr>
          <p:nvPr/>
        </p:nvCxnSpPr>
        <p:spPr bwMode="auto">
          <a:xfrm flipH="1" flipV="1">
            <a:off x="3777986" y="9054851"/>
            <a:ext cx="4599" cy="377329"/>
          </a:xfrm>
          <a:prstGeom prst="line">
            <a:avLst/>
          </a:prstGeom>
          <a:ln w="38100">
            <a:solidFill>
              <a:srgbClr val="03B3E5"/>
            </a:solidFill>
          </a:ln>
        </p:spPr>
        <p:style>
          <a:lnRef idx="1">
            <a:schemeClr val="accent1"/>
          </a:lnRef>
          <a:fillRef idx="0">
            <a:schemeClr val="accent1"/>
          </a:fillRef>
          <a:effectRef idx="0">
            <a:schemeClr val="accent1"/>
          </a:effectRef>
          <a:fontRef idx="minor">
            <a:schemeClr val="tx1"/>
          </a:fontRef>
        </p:style>
      </p:cxnSp>
      <p:cxnSp>
        <p:nvCxnSpPr>
          <p:cNvPr id="6" name="Connecteur droit 57"/>
          <p:cNvCxnSpPr>
            <a:cxnSpLocks/>
          </p:cNvCxnSpPr>
          <p:nvPr/>
        </p:nvCxnSpPr>
        <p:spPr bwMode="auto">
          <a:xfrm flipH="1" flipV="1">
            <a:off x="1091856" y="9091116"/>
            <a:ext cx="4599" cy="377329"/>
          </a:xfrm>
          <a:prstGeom prst="line">
            <a:avLst/>
          </a:prstGeom>
          <a:ln w="38100">
            <a:solidFill>
              <a:srgbClr val="03B3E5"/>
            </a:solidFill>
          </a:ln>
        </p:spPr>
        <p:style>
          <a:lnRef idx="1">
            <a:schemeClr val="accent1"/>
          </a:lnRef>
          <a:fillRef idx="0">
            <a:schemeClr val="accent1"/>
          </a:fillRef>
          <a:effectRef idx="0">
            <a:schemeClr val="accent1"/>
          </a:effectRef>
          <a:fontRef idx="minor">
            <a:schemeClr val="tx1"/>
          </a:fontRef>
        </p:style>
      </p:cxnSp>
      <p:sp>
        <p:nvSpPr>
          <p:cNvPr id="7" name="ZoneTexte 5"/>
          <p:cNvSpPr>
            <a:spLocks/>
          </p:cNvSpPr>
          <p:nvPr/>
        </p:nvSpPr>
        <p:spPr bwMode="auto">
          <a:xfrm>
            <a:off x="313345" y="2014234"/>
            <a:ext cx="6951390" cy="369332"/>
          </a:xfrm>
          <a:prstGeom prst="rect">
            <a:avLst/>
          </a:prstGeom>
          <a:noFill/>
        </p:spPr>
        <p:txBody>
          <a:bodyPr wrap="none" rtlCol="0">
            <a:spAutoFit/>
          </a:bodyPr>
          <a:lstStyle/>
          <a:p>
            <a:pPr>
              <a:defRPr/>
            </a:pPr>
            <a:r>
              <a:rPr lang="fr-FR">
                <a:latin typeface="Arial Black"/>
              </a:rPr>
              <a:t>TITRE QUI CADRE CE QUE LE LECTEUR VA TROUVER</a:t>
            </a:r>
            <a:endParaRPr/>
          </a:p>
        </p:txBody>
      </p:sp>
      <p:sp>
        <p:nvSpPr>
          <p:cNvPr id="8" name="Rectangle 6"/>
          <p:cNvSpPr/>
          <p:nvPr/>
        </p:nvSpPr>
        <p:spPr bwMode="auto">
          <a:xfrm>
            <a:off x="329722" y="2322369"/>
            <a:ext cx="5251111" cy="276999"/>
          </a:xfrm>
          <a:prstGeom prst="rect">
            <a:avLst/>
          </a:prstGeom>
        </p:spPr>
        <p:txBody>
          <a:bodyPr wrap="square">
            <a:spAutoFit/>
          </a:bodyPr>
          <a:lstStyle/>
          <a:p>
            <a:pPr>
              <a:defRPr/>
            </a:pPr>
            <a:r>
              <a:rPr lang="fr-FR" sz="1200" b="1">
                <a:solidFill>
                  <a:srgbClr val="8A2B87"/>
                </a:solidFill>
                <a:latin typeface="Arial"/>
                <a:cs typeface="Arial"/>
              </a:rPr>
              <a:t>Nom de l’exploitation / </a:t>
            </a:r>
            <a:r>
              <a:rPr lang="fr-FR" sz="1200" i="1">
                <a:solidFill>
                  <a:srgbClr val="8A2B87"/>
                </a:solidFill>
                <a:latin typeface="Arial"/>
                <a:cs typeface="Arial"/>
              </a:rPr>
              <a:t>Nom de l’agriculteur</a:t>
            </a:r>
            <a:endParaRPr lang="fr-FR" sz="1200">
              <a:solidFill>
                <a:srgbClr val="8A2B87"/>
              </a:solidFill>
              <a:latin typeface="Arial"/>
              <a:cs typeface="Arial"/>
            </a:endParaRPr>
          </a:p>
        </p:txBody>
      </p:sp>
      <p:sp>
        <p:nvSpPr>
          <p:cNvPr id="9" name="Rectangle 7"/>
          <p:cNvSpPr/>
          <p:nvPr/>
        </p:nvSpPr>
        <p:spPr bwMode="auto">
          <a:xfrm>
            <a:off x="334531" y="2574689"/>
            <a:ext cx="3778250" cy="246221"/>
          </a:xfrm>
          <a:prstGeom prst="rect">
            <a:avLst/>
          </a:prstGeom>
        </p:spPr>
        <p:txBody>
          <a:bodyPr>
            <a:spAutoFit/>
          </a:bodyPr>
          <a:lstStyle/>
          <a:p>
            <a:pPr>
              <a:defRPr/>
            </a:pPr>
            <a:r>
              <a:rPr lang="fr-FR" sz="1000" i="1">
                <a:latin typeface="Arial"/>
                <a:cs typeface="Arial"/>
              </a:rPr>
              <a:t>Nom du groupe 30 000 d'appartenance</a:t>
            </a:r>
            <a:endParaRPr lang="fr-FR" sz="1000">
              <a:latin typeface="Arial"/>
              <a:cs typeface="Arial"/>
            </a:endParaRPr>
          </a:p>
        </p:txBody>
      </p:sp>
      <p:pic>
        <p:nvPicPr>
          <p:cNvPr id="10" name="Picture 6"/>
          <p:cNvPicPr>
            <a:picLocks noChangeAspect="1" noChangeArrowheads="1"/>
          </p:cNvPicPr>
          <p:nvPr/>
        </p:nvPicPr>
        <p:blipFill>
          <a:blip r:embed="rId2"/>
          <a:stretch/>
        </p:blipFill>
        <p:spPr bwMode="auto">
          <a:xfrm>
            <a:off x="7381032" y="3406335"/>
            <a:ext cx="122237" cy="122237"/>
          </a:xfrm>
          <a:prstGeom prst="rect">
            <a:avLst/>
          </a:prstGeom>
          <a:noFill/>
          <a:ln>
            <a:noFill/>
          </a:ln>
        </p:spPr>
      </p:pic>
      <p:sp>
        <p:nvSpPr>
          <p:cNvPr id="11" name="Rectangle 10"/>
          <p:cNvSpPr/>
          <p:nvPr/>
        </p:nvSpPr>
        <p:spPr bwMode="auto">
          <a:xfrm>
            <a:off x="3852639" y="6000005"/>
            <a:ext cx="3778250" cy="1477328"/>
          </a:xfrm>
          <a:prstGeom prst="rect">
            <a:avLst/>
          </a:prstGeom>
        </p:spPr>
        <p:txBody>
          <a:bodyPr>
            <a:spAutoFit/>
          </a:body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p:txBody>
      </p:sp>
      <p:sp>
        <p:nvSpPr>
          <p:cNvPr id="12" name="Rectangle à coins arrondis 12"/>
          <p:cNvSpPr/>
          <p:nvPr/>
        </p:nvSpPr>
        <p:spPr bwMode="auto">
          <a:xfrm>
            <a:off x="252238" y="8155011"/>
            <a:ext cx="1900823" cy="936105"/>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0"/>
          <p:cNvSpPr/>
          <p:nvPr/>
        </p:nvSpPr>
        <p:spPr bwMode="auto">
          <a:xfrm>
            <a:off x="2700511" y="8299029"/>
            <a:ext cx="2088232"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900" b="1">
              <a:solidFill>
                <a:srgbClr val="79549B"/>
              </a:solidFill>
              <a:latin typeface="Corbel"/>
            </a:endParaRPr>
          </a:p>
          <a:p>
            <a:pPr>
              <a:defRPr/>
            </a:pPr>
            <a:r>
              <a:rPr lang="fr-FR" sz="900" b="1">
                <a:solidFill>
                  <a:srgbClr val="03B3E5"/>
                </a:solidFill>
                <a:latin typeface="Corbel"/>
              </a:rPr>
              <a:t>Changement marchand fromages</a:t>
            </a:r>
            <a:endParaRPr/>
          </a:p>
          <a:p>
            <a:pPr>
              <a:defRPr/>
            </a:pPr>
            <a:r>
              <a:rPr lang="fr-FR" sz="900" b="1">
                <a:solidFill>
                  <a:srgbClr val="03B3E5"/>
                </a:solidFill>
                <a:latin typeface="Corbel"/>
              </a:rPr>
              <a:t>Passage transformation 1j/2</a:t>
            </a:r>
            <a:endParaRPr/>
          </a:p>
        </p:txBody>
      </p:sp>
      <p:sp>
        <p:nvSpPr>
          <p:cNvPr id="14" name="Rectangle à coins arrondis 22"/>
          <p:cNvSpPr/>
          <p:nvPr/>
        </p:nvSpPr>
        <p:spPr bwMode="auto">
          <a:xfrm>
            <a:off x="4280339"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23"/>
          <p:cNvSpPr/>
          <p:nvPr/>
        </p:nvSpPr>
        <p:spPr bwMode="auto">
          <a:xfrm>
            <a:off x="1453330"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24"/>
          <p:cNvSpPr/>
          <p:nvPr/>
        </p:nvSpPr>
        <p:spPr bwMode="auto">
          <a:xfrm>
            <a:off x="5341762" y="8273495"/>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Picture 2" descr="R:\DATA_PRIV\DATA_DEPHY\2013\02_PILOTAGE_PROJET\07_TRANSFERT_30000\07_Boite à outils\GT fiches valorisation\Trames fiches 30 000\Fiches trajectoires\Viticulture\fiche trajectoire Viticulture\viticulture-04.png"/>
          <p:cNvPicPr>
            <a:picLocks noChangeAspect="1" noChangeArrowheads="1"/>
          </p:cNvPicPr>
          <p:nvPr/>
        </p:nvPicPr>
        <p:blipFill>
          <a:blip r:embed="rId3"/>
          <a:stretch/>
        </p:blipFill>
        <p:spPr bwMode="auto">
          <a:xfrm>
            <a:off x="391496" y="8271025"/>
            <a:ext cx="560387" cy="182562"/>
          </a:xfrm>
          <a:prstGeom prst="rect">
            <a:avLst/>
          </a:prstGeom>
          <a:noFill/>
        </p:spPr>
      </p:pic>
      <p:pic>
        <p:nvPicPr>
          <p:cNvPr id="18" name="Picture 2" descr="R:\DATA_PRIV\DATA_DEPHY\2013\02_PILOTAGE_PROJET\07_TRANSFERT_30000\07_Boite à outils\GT fiches valorisation\Trames fiches 30 000\Fiches trajectoires\Viticulture\fiche trajectoire Viticulture\viticulture-04.png"/>
          <p:cNvPicPr>
            <a:picLocks noChangeAspect="1" noChangeArrowheads="1"/>
          </p:cNvPicPr>
          <p:nvPr/>
        </p:nvPicPr>
        <p:blipFill>
          <a:blip r:embed="rId3"/>
          <a:stretch/>
        </p:blipFill>
        <p:spPr bwMode="auto">
          <a:xfrm>
            <a:off x="2822405" y="8347076"/>
            <a:ext cx="560387" cy="182562"/>
          </a:xfrm>
          <a:prstGeom prst="rect">
            <a:avLst/>
          </a:prstGeom>
          <a:noFill/>
        </p:spPr>
      </p:pic>
      <p:pic>
        <p:nvPicPr>
          <p:cNvPr id="19" name="Picture 2" descr="R:\DATA_PRIV\DATA_DEPHY\2013\02_PILOTAGE_PROJET\07_TRANSFERT_30000\07_Boite à outils\GT fiches valorisation\Trames fiches 30 000\Fiches trajectoires\Viticulture\fiche trajectoire Viticulture\viticulture-04.png"/>
          <p:cNvPicPr>
            <a:picLocks noChangeAspect="1" noChangeArrowheads="1"/>
          </p:cNvPicPr>
          <p:nvPr/>
        </p:nvPicPr>
        <p:blipFill>
          <a:blip r:embed="rId3"/>
          <a:stretch/>
        </p:blipFill>
        <p:spPr bwMode="auto">
          <a:xfrm>
            <a:off x="5565798" y="8394247"/>
            <a:ext cx="560387" cy="182562"/>
          </a:xfrm>
          <a:prstGeom prst="rect">
            <a:avLst/>
          </a:prstGeom>
          <a:noFill/>
        </p:spPr>
      </p:pic>
      <p:pic>
        <p:nvPicPr>
          <p:cNvPr id="20" name="Picture 2" descr="R:\DATA_PRIV\DATA_DEPHY\2013\02_PILOTAGE_PROJET\07_TRANSFERT_30000\07_Boite à outils\GT fiches valorisation\Trames fiches 30 000\Fiches trajectoires\Viticulture\fiche trajectoire Viticulture\viticulture-04.png"/>
          <p:cNvPicPr>
            <a:picLocks noChangeAspect="1" noChangeArrowheads="1"/>
          </p:cNvPicPr>
          <p:nvPr/>
        </p:nvPicPr>
        <p:blipFill>
          <a:blip r:embed="rId3"/>
          <a:stretch/>
        </p:blipFill>
        <p:spPr bwMode="auto">
          <a:xfrm>
            <a:off x="4440874" y="9739188"/>
            <a:ext cx="560387" cy="182562"/>
          </a:xfrm>
          <a:prstGeom prst="rect">
            <a:avLst/>
          </a:prstGeom>
          <a:noFill/>
        </p:spPr>
      </p:pic>
      <p:pic>
        <p:nvPicPr>
          <p:cNvPr id="21" name="Picture 2" descr="R:\DATA_PRIV\DATA_DEPHY\2013\02_PILOTAGE_PROJET\07_TRANSFERT_30000\07_Boite à outils\GT fiches valorisation\Trames fiches 30 000\Fiches trajectoires\Viticulture\fiche trajectoire Viticulture\viticulture-04.png"/>
          <p:cNvPicPr>
            <a:picLocks noChangeAspect="1" noChangeArrowheads="1"/>
          </p:cNvPicPr>
          <p:nvPr/>
        </p:nvPicPr>
        <p:blipFill>
          <a:blip r:embed="rId3"/>
          <a:stretch/>
        </p:blipFill>
        <p:spPr bwMode="auto">
          <a:xfrm>
            <a:off x="1592674" y="9758662"/>
            <a:ext cx="560387" cy="182562"/>
          </a:xfrm>
          <a:prstGeom prst="rect">
            <a:avLst/>
          </a:prstGeom>
          <a:noFill/>
        </p:spPr>
      </p:pic>
      <p:cxnSp>
        <p:nvCxnSpPr>
          <p:cNvPr id="22" name="Connecteur droit 14"/>
          <p:cNvCxnSpPr>
            <a:cxnSpLocks/>
          </p:cNvCxnSpPr>
          <p:nvPr/>
        </p:nvCxnSpPr>
        <p:spPr bwMode="auto">
          <a:xfrm>
            <a:off x="296762" y="9443447"/>
            <a:ext cx="6037385" cy="1"/>
          </a:xfrm>
          <a:prstGeom prst="line">
            <a:avLst/>
          </a:prstGeom>
          <a:ln w="38100">
            <a:solidFill>
              <a:srgbClr val="03B3E5"/>
            </a:solidFill>
          </a:ln>
        </p:spPr>
        <p:style>
          <a:lnRef idx="1">
            <a:schemeClr val="accent1"/>
          </a:lnRef>
          <a:fillRef idx="0">
            <a:schemeClr val="accent1"/>
          </a:fillRef>
          <a:effectRef idx="0">
            <a:schemeClr val="accent1"/>
          </a:effectRef>
          <a:fontRef idx="minor">
            <a:schemeClr val="tx1"/>
          </a:fontRef>
        </p:style>
      </p:cxnSp>
      <p:cxnSp>
        <p:nvCxnSpPr>
          <p:cNvPr id="23" name="Connecteur droit avec flèche 33"/>
          <p:cNvCxnSpPr>
            <a:cxnSpLocks/>
          </p:cNvCxnSpPr>
          <p:nvPr/>
        </p:nvCxnSpPr>
        <p:spPr bwMode="auto">
          <a:xfrm>
            <a:off x="6336916" y="9443441"/>
            <a:ext cx="1044116" cy="0"/>
          </a:xfrm>
          <a:prstGeom prst="straightConnector1">
            <a:avLst/>
          </a:prstGeom>
          <a:ln w="38100">
            <a:solidFill>
              <a:srgbClr val="03B3E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ZoneTexte 40"/>
          <p:cNvSpPr>
            <a:spLocks/>
          </p:cNvSpPr>
          <p:nvPr/>
        </p:nvSpPr>
        <p:spPr bwMode="auto">
          <a:xfrm>
            <a:off x="356848" y="8228528"/>
            <a:ext cx="595035" cy="276999"/>
          </a:xfrm>
          <a:prstGeom prst="rect">
            <a:avLst/>
          </a:prstGeom>
          <a:noFill/>
        </p:spPr>
        <p:txBody>
          <a:bodyPr wrap="none" rtlCol="0">
            <a:spAutoFit/>
          </a:bodyPr>
          <a:lstStyle/>
          <a:p>
            <a:pPr>
              <a:defRPr/>
            </a:pPr>
            <a:r>
              <a:rPr lang="fr-FR" sz="1200">
                <a:solidFill>
                  <a:schemeClr val="bg1"/>
                </a:solidFill>
                <a:latin typeface="Arial Black"/>
              </a:rPr>
              <a:t>2007</a:t>
            </a:r>
          </a:p>
        </p:txBody>
      </p:sp>
      <p:sp>
        <p:nvSpPr>
          <p:cNvPr id="25" name="ZoneTexte 52"/>
          <p:cNvSpPr>
            <a:spLocks/>
          </p:cNvSpPr>
          <p:nvPr/>
        </p:nvSpPr>
        <p:spPr bwMode="auto">
          <a:xfrm>
            <a:off x="1558026" y="9720138"/>
            <a:ext cx="595035" cy="276999"/>
          </a:xfrm>
          <a:prstGeom prst="rect">
            <a:avLst/>
          </a:prstGeom>
          <a:noFill/>
        </p:spPr>
        <p:txBody>
          <a:bodyPr wrap="none" rtlCol="0">
            <a:spAutoFit/>
          </a:bodyPr>
          <a:lstStyle/>
          <a:p>
            <a:pPr>
              <a:defRPr/>
            </a:pPr>
            <a:r>
              <a:rPr lang="fr-FR" sz="1200">
                <a:solidFill>
                  <a:schemeClr val="bg1"/>
                </a:solidFill>
                <a:latin typeface="Arial Black"/>
              </a:rPr>
              <a:t>2008</a:t>
            </a:r>
          </a:p>
        </p:txBody>
      </p:sp>
      <p:sp>
        <p:nvSpPr>
          <p:cNvPr id="26" name="ZoneTexte 53"/>
          <p:cNvSpPr>
            <a:spLocks/>
          </p:cNvSpPr>
          <p:nvPr/>
        </p:nvSpPr>
        <p:spPr bwMode="auto">
          <a:xfrm>
            <a:off x="5531146" y="8344902"/>
            <a:ext cx="595035" cy="276999"/>
          </a:xfrm>
          <a:prstGeom prst="rect">
            <a:avLst/>
          </a:prstGeom>
          <a:noFill/>
        </p:spPr>
        <p:txBody>
          <a:bodyPr wrap="none" rtlCol="0">
            <a:spAutoFit/>
          </a:bodyPr>
          <a:lstStyle/>
          <a:p>
            <a:pPr>
              <a:defRPr/>
            </a:pPr>
            <a:r>
              <a:rPr lang="fr-FR" sz="1200">
                <a:solidFill>
                  <a:schemeClr val="bg1"/>
                </a:solidFill>
                <a:latin typeface="Arial Black"/>
              </a:rPr>
              <a:t>2020</a:t>
            </a:r>
          </a:p>
        </p:txBody>
      </p:sp>
      <p:sp>
        <p:nvSpPr>
          <p:cNvPr id="27" name="ZoneTexte 54"/>
          <p:cNvSpPr>
            <a:spLocks/>
          </p:cNvSpPr>
          <p:nvPr/>
        </p:nvSpPr>
        <p:spPr bwMode="auto">
          <a:xfrm>
            <a:off x="2786030" y="8309744"/>
            <a:ext cx="595035" cy="276999"/>
          </a:xfrm>
          <a:prstGeom prst="rect">
            <a:avLst/>
          </a:prstGeom>
          <a:noFill/>
        </p:spPr>
        <p:txBody>
          <a:bodyPr wrap="none" rtlCol="0">
            <a:spAutoFit/>
          </a:bodyPr>
          <a:lstStyle/>
          <a:p>
            <a:pPr>
              <a:defRPr/>
            </a:pPr>
            <a:r>
              <a:rPr lang="fr-FR" sz="1200">
                <a:solidFill>
                  <a:schemeClr val="bg1"/>
                </a:solidFill>
                <a:latin typeface="Arial Black"/>
              </a:rPr>
              <a:t>2012</a:t>
            </a:r>
          </a:p>
        </p:txBody>
      </p:sp>
      <p:sp>
        <p:nvSpPr>
          <p:cNvPr id="28" name="ZoneTexte 55"/>
          <p:cNvSpPr>
            <a:spLocks/>
          </p:cNvSpPr>
          <p:nvPr/>
        </p:nvSpPr>
        <p:spPr bwMode="auto">
          <a:xfrm>
            <a:off x="4406226" y="9691350"/>
            <a:ext cx="595035" cy="276999"/>
          </a:xfrm>
          <a:prstGeom prst="rect">
            <a:avLst/>
          </a:prstGeom>
          <a:noFill/>
        </p:spPr>
        <p:txBody>
          <a:bodyPr wrap="none" rtlCol="0">
            <a:spAutoFit/>
          </a:bodyPr>
          <a:lstStyle/>
          <a:p>
            <a:pPr>
              <a:defRPr/>
            </a:pPr>
            <a:r>
              <a:rPr lang="fr-FR" sz="1200">
                <a:solidFill>
                  <a:schemeClr val="bg1"/>
                </a:solidFill>
                <a:latin typeface="Arial Black"/>
              </a:rPr>
              <a:t>2018</a:t>
            </a:r>
          </a:p>
        </p:txBody>
      </p:sp>
      <p:sp>
        <p:nvSpPr>
          <p:cNvPr id="29" name="Rectangle 41"/>
          <p:cNvSpPr/>
          <p:nvPr/>
        </p:nvSpPr>
        <p:spPr bwMode="auto">
          <a:xfrm>
            <a:off x="296758" y="8444790"/>
            <a:ext cx="1889125" cy="646331"/>
          </a:xfrm>
          <a:prstGeom prst="rect">
            <a:avLst/>
          </a:prstGeom>
        </p:spPr>
        <p:txBody>
          <a:bodyPr wrap="square">
            <a:spAutoFit/>
          </a:bodyPr>
          <a:lstStyle/>
          <a:p>
            <a:pPr>
              <a:defRPr/>
            </a:pPr>
            <a:r>
              <a:rPr lang="fr-FR" sz="900" b="1">
                <a:solidFill>
                  <a:srgbClr val="03B3E5"/>
                </a:solidFill>
                <a:latin typeface="Corbel"/>
              </a:rPr>
              <a:t>76 ha Installation avec belle mère</a:t>
            </a:r>
            <a:endParaRPr/>
          </a:p>
          <a:p>
            <a:pPr>
              <a:defRPr/>
            </a:pPr>
            <a:r>
              <a:rPr lang="fr-FR" sz="900" b="1">
                <a:solidFill>
                  <a:srgbClr val="03B3E5"/>
                </a:solidFill>
                <a:latin typeface="Corbel"/>
              </a:rPr>
              <a:t>2 UTH</a:t>
            </a:r>
            <a:endParaRPr/>
          </a:p>
          <a:p>
            <a:pPr>
              <a:defRPr/>
            </a:pPr>
            <a:r>
              <a:rPr lang="fr-FR" sz="900" b="1">
                <a:solidFill>
                  <a:srgbClr val="03B3E5"/>
                </a:solidFill>
                <a:latin typeface="Corbel"/>
              </a:rPr>
              <a:t>70 chèvres</a:t>
            </a:r>
            <a:endParaRPr/>
          </a:p>
          <a:p>
            <a:pPr>
              <a:defRPr/>
            </a:pPr>
            <a:r>
              <a:rPr lang="fr-FR" sz="900" b="1">
                <a:solidFill>
                  <a:srgbClr val="03B3E5"/>
                </a:solidFill>
                <a:latin typeface="Corbel"/>
              </a:rPr>
              <a:t>Vente affineur</a:t>
            </a:r>
            <a:endParaRPr/>
          </a:p>
        </p:txBody>
      </p:sp>
      <p:cxnSp>
        <p:nvCxnSpPr>
          <p:cNvPr id="30" name="Connecteur droit 62"/>
          <p:cNvCxnSpPr>
            <a:cxnSpLocks/>
            <a:stCxn id="15" idx="0"/>
          </p:cNvCxnSpPr>
          <p:nvPr/>
        </p:nvCxnSpPr>
        <p:spPr bwMode="auto">
          <a:xfrm flipH="1" flipV="1">
            <a:off x="2289828" y="9545835"/>
            <a:ext cx="3116" cy="121346"/>
          </a:xfrm>
          <a:prstGeom prst="line">
            <a:avLst/>
          </a:prstGeom>
          <a:ln w="38100">
            <a:solidFill>
              <a:srgbClr val="03B3E5"/>
            </a:solidFill>
          </a:ln>
        </p:spPr>
        <p:style>
          <a:lnRef idx="1">
            <a:schemeClr val="accent1"/>
          </a:lnRef>
          <a:fillRef idx="0">
            <a:schemeClr val="accent1"/>
          </a:fillRef>
          <a:effectRef idx="0">
            <a:schemeClr val="accent1"/>
          </a:effectRef>
          <a:fontRef idx="minor">
            <a:schemeClr val="tx1"/>
          </a:fontRef>
        </p:style>
      </p:cxnSp>
      <p:cxnSp>
        <p:nvCxnSpPr>
          <p:cNvPr id="31" name="Connecteur droit 65"/>
          <p:cNvCxnSpPr>
            <a:cxnSpLocks/>
          </p:cNvCxnSpPr>
          <p:nvPr/>
        </p:nvCxnSpPr>
        <p:spPr bwMode="auto">
          <a:xfrm flipH="1" flipV="1">
            <a:off x="5118394" y="9547357"/>
            <a:ext cx="3116" cy="121346"/>
          </a:xfrm>
          <a:prstGeom prst="line">
            <a:avLst/>
          </a:prstGeom>
          <a:ln w="38100">
            <a:solidFill>
              <a:srgbClr val="03B3E5"/>
            </a:solidFill>
          </a:ln>
        </p:spPr>
        <p:style>
          <a:lnRef idx="1">
            <a:schemeClr val="accent1"/>
          </a:lnRef>
          <a:fillRef idx="0">
            <a:schemeClr val="accent1"/>
          </a:fillRef>
          <a:effectRef idx="0">
            <a:schemeClr val="accent1"/>
          </a:effectRef>
          <a:fontRef idx="minor">
            <a:schemeClr val="tx1"/>
          </a:fontRef>
        </p:style>
      </p:cxnSp>
      <p:sp>
        <p:nvSpPr>
          <p:cNvPr id="32" name="Espace réservé du texte 18"/>
          <p:cNvSpPr>
            <a:spLocks noGrp="1"/>
          </p:cNvSpPr>
          <p:nvPr>
            <p:ph type="body" sz="quarter" idx="13"/>
          </p:nvPr>
        </p:nvSpPr>
        <p:spPr bwMode="auto"/>
        <p:txBody>
          <a:bodyPr/>
          <a:lstStyle>
            <a:lvl1pPr marL="0" indent="0">
              <a:buNone/>
              <a:defRPr/>
            </a:lvl1pPr>
          </a:lstStyle>
          <a:p>
            <a:pPr>
              <a:defRPr/>
            </a:pPr>
            <a:r>
              <a:rPr lang="fr-FR" dirty="0" err="1"/>
              <a:t>Henessintio</a:t>
            </a:r>
            <a:r>
              <a:rPr lang="fr-FR" dirty="0"/>
              <a:t> et </a:t>
            </a:r>
            <a:r>
              <a:rPr lang="fr-FR" dirty="0" err="1"/>
              <a:t>andit</a:t>
            </a:r>
            <a:r>
              <a:rPr lang="fr-FR" dirty="0"/>
              <a:t> </a:t>
            </a:r>
            <a:r>
              <a:rPr lang="fr-FR" dirty="0" err="1"/>
              <a:t>dolorem</a:t>
            </a:r>
            <a:r>
              <a:rPr lang="fr-FR" dirty="0"/>
              <a:t> </a:t>
            </a:r>
            <a:r>
              <a:rPr lang="fr-FR" dirty="0" err="1"/>
              <a:t>faceationse</a:t>
            </a:r>
            <a:r>
              <a:rPr lang="fr-FR" dirty="0"/>
              <a:t> </a:t>
            </a:r>
            <a:r>
              <a:rPr lang="fr-FR" dirty="0" err="1"/>
              <a:t>soluptatur</a:t>
            </a:r>
            <a:r>
              <a:rPr lang="fr-FR" dirty="0"/>
              <a:t>, con </a:t>
            </a:r>
            <a:r>
              <a:rPr lang="fr-FR" dirty="0" err="1"/>
              <a:t>pero</a:t>
            </a:r>
            <a:r>
              <a:rPr lang="fr-FR" dirty="0"/>
              <a:t> </a:t>
            </a:r>
            <a:r>
              <a:rPr lang="fr-FR" dirty="0" err="1"/>
              <a:t>esed</a:t>
            </a:r>
            <a:r>
              <a:rPr lang="fr-FR" dirty="0"/>
              <a:t> </a:t>
            </a:r>
            <a:r>
              <a:rPr lang="fr-FR" dirty="0" err="1"/>
              <a:t>quides</a:t>
            </a:r>
            <a:r>
              <a:rPr lang="fr-FR" dirty="0"/>
              <a:t> </a:t>
            </a:r>
            <a:r>
              <a:rPr lang="fr-FR" dirty="0" err="1"/>
              <a:t>dendus</a:t>
            </a:r>
            <a:r>
              <a:rPr lang="fr-FR" dirty="0"/>
              <a:t> </a:t>
            </a:r>
            <a:r>
              <a:rPr lang="fr-FR" dirty="0" err="1"/>
              <a:t>utem</a:t>
            </a:r>
            <a:r>
              <a:rPr lang="fr-FR" dirty="0"/>
              <a:t> </a:t>
            </a:r>
            <a:r>
              <a:rPr lang="fr-FR" dirty="0" err="1"/>
              <a:t>faccae</a:t>
            </a:r>
            <a:r>
              <a:rPr lang="fr-FR" dirty="0"/>
              <a:t> </a:t>
            </a:r>
            <a:r>
              <a:rPr lang="fr-FR" dirty="0" err="1"/>
              <a:t>volore</a:t>
            </a:r>
            <a:r>
              <a:rPr lang="fr-FR" dirty="0"/>
              <a:t> </a:t>
            </a:r>
            <a:r>
              <a:rPr lang="fr-FR" dirty="0" err="1"/>
              <a:t>elitate</a:t>
            </a:r>
            <a:r>
              <a:rPr lang="fr-FR" dirty="0"/>
              <a:t> </a:t>
            </a:r>
            <a:r>
              <a:rPr lang="fr-FR" dirty="0" err="1"/>
              <a:t>volupta</a:t>
            </a:r>
            <a:r>
              <a:rPr lang="fr-FR" dirty="0"/>
              <a:t> </a:t>
            </a:r>
            <a:r>
              <a:rPr lang="fr-FR" dirty="0" err="1"/>
              <a:t>tibernatia</a:t>
            </a:r>
            <a:r>
              <a:rPr lang="fr-FR" dirty="0"/>
              <a:t> </a:t>
            </a:r>
            <a:r>
              <a:rPr lang="fr-FR" dirty="0" err="1"/>
              <a:t>evelectotat</a:t>
            </a:r>
            <a:r>
              <a:rPr lang="fr-FR" dirty="0"/>
              <a:t> </a:t>
            </a:r>
            <a:r>
              <a:rPr lang="fr-FR" dirty="0" err="1"/>
              <a:t>occum</a:t>
            </a:r>
            <a:r>
              <a:rPr lang="fr-FR" dirty="0"/>
              <a:t> </a:t>
            </a:r>
            <a:r>
              <a:rPr lang="fr-FR" dirty="0" err="1"/>
              <a:t>dollacc</a:t>
            </a:r>
            <a:r>
              <a:rPr lang="fr-FR" dirty="0"/>
              <a:t> </a:t>
            </a:r>
            <a:r>
              <a:rPr lang="fr-FR" dirty="0" err="1"/>
              <a:t>aborum</a:t>
            </a:r>
            <a:r>
              <a:rPr lang="fr-FR" dirty="0"/>
              <a:t> est </a:t>
            </a:r>
            <a:r>
              <a:rPr lang="fr-FR" dirty="0" err="1"/>
              <a:t>esequidero</a:t>
            </a:r>
            <a:r>
              <a:rPr lang="fr-FR" dirty="0"/>
              <a:t> et </a:t>
            </a:r>
            <a:r>
              <a:rPr lang="fr-FR" dirty="0" err="1"/>
              <a:t>asi</a:t>
            </a:r>
            <a:r>
              <a:rPr lang="fr-FR" dirty="0"/>
              <a:t> </a:t>
            </a:r>
            <a:r>
              <a:rPr lang="fr-FR" dirty="0" err="1"/>
              <a:t>corem</a:t>
            </a:r>
            <a:r>
              <a:rPr lang="fr-FR" dirty="0"/>
              <a:t> ex et </a:t>
            </a:r>
            <a:r>
              <a:rPr lang="fr-FR" dirty="0" err="1"/>
              <a:t>ercieni</a:t>
            </a:r>
            <a:r>
              <a:rPr lang="fr-FR" dirty="0"/>
              <a:t> </a:t>
            </a:r>
            <a:r>
              <a:rPr lang="fr-FR" dirty="0" err="1"/>
              <a:t>maiori</a:t>
            </a:r>
            <a:r>
              <a:rPr lang="fr-FR" dirty="0"/>
              <a:t> </a:t>
            </a:r>
            <a:r>
              <a:rPr lang="fr-FR" dirty="0" err="1"/>
              <a:t>nonet</a:t>
            </a:r>
            <a:r>
              <a:rPr lang="fr-FR" dirty="0"/>
              <a:t> </a:t>
            </a:r>
            <a:r>
              <a:rPr lang="fr-FR" dirty="0" err="1"/>
              <a:t>eiur</a:t>
            </a:r>
            <a:r>
              <a:rPr lang="fr-FR" dirty="0"/>
              <a:t> </a:t>
            </a:r>
            <a:r>
              <a:rPr lang="fr-FR" dirty="0" err="1"/>
              <a:t>aut</a:t>
            </a:r>
            <a:r>
              <a:rPr lang="fr-FR" dirty="0"/>
              <a:t> </a:t>
            </a:r>
            <a:r>
              <a:rPr lang="fr-FR" dirty="0" err="1"/>
              <a:t>ipietumquam</a:t>
            </a:r>
            <a:r>
              <a:rPr lang="fr-FR" dirty="0"/>
              <a:t> qui </a:t>
            </a:r>
            <a:r>
              <a:rPr lang="fr-FR" dirty="0" err="1"/>
              <a:t>conse</a:t>
            </a:r>
            <a:r>
              <a:rPr lang="fr-FR" dirty="0"/>
              <a:t> </a:t>
            </a:r>
            <a:r>
              <a:rPr lang="fr-FR" dirty="0" err="1"/>
              <a:t>pratiorae</a:t>
            </a:r>
            <a:r>
              <a:rPr lang="fr-FR" dirty="0"/>
              <a:t> </a:t>
            </a:r>
            <a:r>
              <a:rPr lang="fr-FR" dirty="0" err="1"/>
              <a:t>consed</a:t>
            </a:r>
            <a:r>
              <a:rPr lang="fr-FR" dirty="0"/>
              <a:t> et </a:t>
            </a:r>
            <a:r>
              <a:rPr lang="fr-FR" dirty="0" err="1"/>
              <a:t>remolup</a:t>
            </a:r>
            <a:endParaRPr dirty="0"/>
          </a:p>
          <a:p>
            <a:pPr>
              <a:defRPr/>
            </a:pPr>
            <a:r>
              <a:rPr lang="fr-FR" dirty="0" err="1"/>
              <a:t>taerita</a:t>
            </a:r>
            <a:r>
              <a:rPr lang="fr-FR" dirty="0"/>
              <a:t> </a:t>
            </a:r>
            <a:r>
              <a:rPr lang="fr-FR" dirty="0" err="1"/>
              <a:t>volorehent</a:t>
            </a:r>
            <a:r>
              <a:rPr lang="fr-FR" dirty="0"/>
              <a:t> </a:t>
            </a:r>
            <a:r>
              <a:rPr lang="fr-FR" dirty="0" err="1"/>
              <a:t>pa</a:t>
            </a:r>
            <a:r>
              <a:rPr lang="fr-FR" dirty="0"/>
              <a:t> </a:t>
            </a:r>
            <a:r>
              <a:rPr lang="fr-FR" dirty="0" err="1"/>
              <a:t>venimi</a:t>
            </a:r>
            <a:r>
              <a:rPr lang="fr-FR" dirty="0"/>
              <a:t>, </a:t>
            </a:r>
            <a:r>
              <a:rPr lang="fr-FR" dirty="0" err="1"/>
              <a:t>inturibusam</a:t>
            </a:r>
            <a:r>
              <a:rPr lang="fr-FR" dirty="0"/>
              <a:t> non </a:t>
            </a:r>
            <a:r>
              <a:rPr lang="fr-FR" dirty="0" err="1"/>
              <a:t>cone</a:t>
            </a:r>
            <a:endParaRPr dirty="0"/>
          </a:p>
          <a:p>
            <a:pPr>
              <a:defRPr/>
            </a:pPr>
            <a:r>
              <a:rPr lang="fr-FR" dirty="0" err="1"/>
              <a:t>voluptios</a:t>
            </a:r>
            <a:r>
              <a:rPr lang="fr-FR" dirty="0"/>
              <a:t> as </a:t>
            </a:r>
            <a:r>
              <a:rPr lang="fr-FR" dirty="0" err="1"/>
              <a:t>estem</a:t>
            </a:r>
            <a:r>
              <a:rPr lang="fr-FR" dirty="0"/>
              <a:t> qui </a:t>
            </a:r>
            <a:r>
              <a:rPr lang="fr-FR" dirty="0" err="1"/>
              <a:t>duscia</a:t>
            </a:r>
            <a:r>
              <a:rPr lang="fr-FR" dirty="0"/>
              <a:t> </a:t>
            </a:r>
            <a:r>
              <a:rPr lang="fr-FR" dirty="0" err="1"/>
              <a:t>quibusae</a:t>
            </a:r>
            <a:r>
              <a:rPr lang="fr-FR" dirty="0"/>
              <a:t> nos </a:t>
            </a:r>
            <a:r>
              <a:rPr lang="fr-FR" dirty="0" err="1"/>
              <a:t>conescipicia</a:t>
            </a:r>
            <a:r>
              <a:rPr lang="fr-FR" dirty="0"/>
              <a:t> que </a:t>
            </a:r>
            <a:r>
              <a:rPr lang="fr-FR" dirty="0" err="1"/>
              <a:t>dolesequis</a:t>
            </a:r>
            <a:r>
              <a:rPr lang="fr-FR" dirty="0"/>
              <a:t> </a:t>
            </a:r>
            <a:r>
              <a:rPr lang="fr-FR" dirty="0" err="1"/>
              <a:t>venis</a:t>
            </a:r>
            <a:r>
              <a:rPr lang="fr-FR" dirty="0"/>
              <a:t> et </a:t>
            </a:r>
            <a:r>
              <a:rPr lang="fr-FR" dirty="0" err="1"/>
              <a:t>voluptatum</a:t>
            </a:r>
            <a:r>
              <a:rPr lang="fr-FR" dirty="0"/>
              <a:t> </a:t>
            </a:r>
            <a:r>
              <a:rPr lang="fr-FR" dirty="0" err="1"/>
              <a:t>eumenit</a:t>
            </a:r>
            <a:r>
              <a:rPr lang="fr-FR" dirty="0"/>
              <a:t> </a:t>
            </a:r>
            <a:r>
              <a:rPr lang="fr-FR" dirty="0" err="1"/>
              <a:t>volest</a:t>
            </a:r>
            <a:r>
              <a:rPr lang="fr-FR" dirty="0"/>
              <a:t> qui </a:t>
            </a:r>
            <a:r>
              <a:rPr lang="fr-FR" dirty="0" err="1"/>
              <a:t>voluptatem</a:t>
            </a:r>
            <a:r>
              <a:rPr lang="fr-FR" dirty="0"/>
              <a:t> que </a:t>
            </a:r>
            <a:r>
              <a:rPr lang="fr-FR" dirty="0" err="1"/>
              <a:t>sit</a:t>
            </a:r>
            <a:r>
              <a:rPr lang="fr-FR" dirty="0"/>
              <a:t> lit </a:t>
            </a:r>
            <a:r>
              <a:rPr lang="fr-FR" dirty="0" err="1"/>
              <a:t>iliquib</a:t>
            </a:r>
            <a:r>
              <a:rPr lang="fr-FR" dirty="0"/>
              <a:t> </a:t>
            </a:r>
            <a:r>
              <a:rPr lang="fr-FR" dirty="0" err="1"/>
              <a:t>eatiistiatur</a:t>
            </a:r>
            <a:r>
              <a:rPr lang="fr-FR" dirty="0"/>
              <a:t> </a:t>
            </a:r>
            <a:r>
              <a:rPr lang="fr-FR" dirty="0" err="1"/>
              <a:t>reptatis</a:t>
            </a:r>
            <a:r>
              <a:rPr lang="fr-FR" dirty="0"/>
              <a:t> es que </a:t>
            </a:r>
            <a:r>
              <a:rPr lang="fr-FR" dirty="0" err="1"/>
              <a:t>corem</a:t>
            </a:r>
            <a:r>
              <a:rPr lang="fr-FR" dirty="0"/>
              <a:t>. </a:t>
            </a:r>
            <a:r>
              <a:rPr lang="fr-FR" dirty="0" err="1"/>
              <a:t>Cae</a:t>
            </a:r>
            <a:r>
              <a:rPr lang="fr-FR" dirty="0"/>
              <a:t> </a:t>
            </a:r>
            <a:r>
              <a:rPr lang="fr-FR" dirty="0" err="1"/>
              <a:t>re</a:t>
            </a:r>
            <a:r>
              <a:rPr lang="fr-FR" dirty="0"/>
              <a:t>, ut que in </a:t>
            </a:r>
            <a:r>
              <a:rPr lang="fr-FR" dirty="0" err="1"/>
              <a:t>eume</a:t>
            </a:r>
            <a:r>
              <a:rPr lang="fr-FR" dirty="0"/>
              <a:t> el </a:t>
            </a:r>
            <a:r>
              <a:rPr lang="fr-FR" dirty="0" err="1"/>
              <a:t>eum</a:t>
            </a:r>
            <a:r>
              <a:rPr lang="fr-FR" dirty="0"/>
              <a:t> </a:t>
            </a:r>
            <a:r>
              <a:rPr lang="fr-FR" dirty="0" err="1"/>
              <a:t>faccus</a:t>
            </a:r>
            <a:r>
              <a:rPr lang="fr-FR" dirty="0"/>
              <a:t>. </a:t>
            </a:r>
            <a:r>
              <a:rPr lang="fr-FR" dirty="0" err="1"/>
              <a:t>Rior</a:t>
            </a:r>
            <a:r>
              <a:rPr lang="fr-FR" dirty="0"/>
              <a:t> </a:t>
            </a:r>
            <a:r>
              <a:rPr lang="fr-FR" dirty="0" err="1"/>
              <a:t>sit</a:t>
            </a:r>
            <a:r>
              <a:rPr lang="fr-FR" dirty="0"/>
              <a:t> </a:t>
            </a:r>
            <a:r>
              <a:rPr lang="fr-FR" dirty="0" err="1"/>
              <a:t>aut</a:t>
            </a:r>
            <a:r>
              <a:rPr lang="fr-FR" dirty="0"/>
              <a:t> </a:t>
            </a:r>
            <a:r>
              <a:rPr lang="fr-FR" dirty="0" err="1"/>
              <a:t>laut</a:t>
            </a:r>
            <a:r>
              <a:rPr lang="fr-FR" dirty="0"/>
              <a:t> </a:t>
            </a:r>
            <a:r>
              <a:rPr lang="fr-FR" dirty="0" err="1"/>
              <a:t>velicid</a:t>
            </a:r>
            <a:r>
              <a:rPr lang="fr-FR" dirty="0"/>
              <a:t> </a:t>
            </a:r>
            <a:r>
              <a:rPr lang="fr-FR" dirty="0" err="1"/>
              <a:t>eliquid</a:t>
            </a:r>
            <a:r>
              <a:rPr lang="fr-FR" dirty="0"/>
              <a:t> </a:t>
            </a:r>
            <a:r>
              <a:rPr lang="fr-FR" dirty="0" err="1"/>
              <a:t>quistrum</a:t>
            </a:r>
            <a:r>
              <a:rPr lang="fr-FR" dirty="0"/>
              <a:t>, </a:t>
            </a:r>
            <a:r>
              <a:rPr lang="fr-FR" dirty="0" err="1"/>
              <a:t>eum</a:t>
            </a:r>
            <a:r>
              <a:rPr lang="fr-FR" dirty="0"/>
              <a:t> </a:t>
            </a:r>
            <a:r>
              <a:rPr lang="fr-FR" dirty="0" err="1"/>
              <a:t>quasped</a:t>
            </a:r>
            <a:r>
              <a:rPr lang="fr-FR" dirty="0"/>
              <a:t>. </a:t>
            </a:r>
            <a:r>
              <a:rPr lang="fr-FR" dirty="0" err="1"/>
              <a:t>Henessintio</a:t>
            </a:r>
            <a:r>
              <a:rPr lang="fr-FR" dirty="0"/>
              <a:t> et </a:t>
            </a:r>
            <a:r>
              <a:rPr lang="fr-FR" dirty="0" err="1"/>
              <a:t>andit</a:t>
            </a:r>
            <a:r>
              <a:rPr lang="fr-FR" dirty="0"/>
              <a:t> </a:t>
            </a:r>
            <a:r>
              <a:rPr lang="fr-FR" dirty="0" err="1"/>
              <a:t>dolorem</a:t>
            </a:r>
            <a:r>
              <a:rPr lang="fr-FR" dirty="0"/>
              <a:t> </a:t>
            </a:r>
            <a:r>
              <a:rPr lang="fr-FR" dirty="0" err="1"/>
              <a:t>faceationse</a:t>
            </a:r>
            <a:r>
              <a:rPr lang="fr-FR" dirty="0"/>
              <a:t> </a:t>
            </a:r>
            <a:r>
              <a:rPr lang="fr-FR" dirty="0" err="1"/>
              <a:t>soluptatur</a:t>
            </a:r>
            <a:r>
              <a:rPr lang="fr-FR" dirty="0"/>
              <a:t>, con </a:t>
            </a:r>
            <a:r>
              <a:rPr lang="fr-FR" dirty="0" err="1"/>
              <a:t>pero</a:t>
            </a:r>
            <a:r>
              <a:rPr lang="fr-FR" dirty="0"/>
              <a:t> </a:t>
            </a:r>
            <a:r>
              <a:rPr lang="fr-FR" dirty="0" err="1"/>
              <a:t>esed</a:t>
            </a:r>
            <a:r>
              <a:rPr lang="fr-FR" dirty="0"/>
              <a:t> </a:t>
            </a:r>
            <a:r>
              <a:rPr lang="fr-FR" dirty="0" err="1"/>
              <a:t>quides</a:t>
            </a:r>
            <a:r>
              <a:rPr lang="fr-FR" dirty="0"/>
              <a:t> </a:t>
            </a:r>
            <a:r>
              <a:rPr lang="fr-FR" dirty="0" err="1"/>
              <a:t>dendus</a:t>
            </a:r>
            <a:r>
              <a:rPr lang="fr-FR" dirty="0"/>
              <a:t> </a:t>
            </a:r>
            <a:r>
              <a:rPr lang="fr-FR" dirty="0" err="1"/>
              <a:t>utem</a:t>
            </a:r>
            <a:r>
              <a:rPr lang="fr-FR" dirty="0"/>
              <a:t> </a:t>
            </a:r>
            <a:r>
              <a:rPr lang="fr-FR" dirty="0" err="1"/>
              <a:t>faccae</a:t>
            </a:r>
            <a:r>
              <a:rPr lang="fr-FR" dirty="0"/>
              <a:t> </a:t>
            </a:r>
            <a:r>
              <a:rPr lang="fr-FR" dirty="0" err="1"/>
              <a:t>volore</a:t>
            </a:r>
            <a:r>
              <a:rPr lang="fr-FR" dirty="0"/>
              <a:t> </a:t>
            </a:r>
            <a:r>
              <a:rPr lang="fr-FR" dirty="0" err="1"/>
              <a:t>elitate</a:t>
            </a:r>
            <a:r>
              <a:rPr lang="fr-FR" dirty="0"/>
              <a:t> </a:t>
            </a:r>
            <a:r>
              <a:rPr lang="fr-FR" dirty="0" err="1"/>
              <a:t>volupta</a:t>
            </a:r>
            <a:r>
              <a:rPr lang="fr-FR" dirty="0"/>
              <a:t> </a:t>
            </a:r>
            <a:r>
              <a:rPr lang="fr-FR" dirty="0" err="1"/>
              <a:t>tibernatia</a:t>
            </a:r>
            <a:r>
              <a:rPr lang="fr-FR" dirty="0"/>
              <a:t> </a:t>
            </a:r>
            <a:r>
              <a:rPr lang="fr-FR" dirty="0" err="1"/>
              <a:t>evelectotat</a:t>
            </a:r>
            <a:r>
              <a:rPr lang="fr-FR" dirty="0"/>
              <a:t> </a:t>
            </a:r>
            <a:r>
              <a:rPr lang="fr-FR" dirty="0" err="1"/>
              <a:t>occum</a:t>
            </a:r>
            <a:r>
              <a:rPr lang="fr-FR" dirty="0"/>
              <a:t> </a:t>
            </a:r>
            <a:r>
              <a:rPr lang="fr-FR" dirty="0" err="1"/>
              <a:t>dollacc</a:t>
            </a:r>
            <a:r>
              <a:rPr lang="fr-FR" dirty="0"/>
              <a:t> </a:t>
            </a:r>
            <a:r>
              <a:rPr lang="fr-FR" dirty="0" err="1"/>
              <a:t>aborum</a:t>
            </a:r>
            <a:r>
              <a:rPr lang="fr-FR" dirty="0"/>
              <a:t> est</a:t>
            </a:r>
            <a:endParaRPr dirty="0"/>
          </a:p>
          <a:p>
            <a:pPr>
              <a:defRPr/>
            </a:pPr>
            <a:r>
              <a:rPr lang="fr-FR" dirty="0" err="1"/>
              <a:t>esequidero</a:t>
            </a:r>
            <a:r>
              <a:rPr lang="fr-FR" dirty="0"/>
              <a:t> et </a:t>
            </a:r>
            <a:r>
              <a:rPr lang="fr-FR" dirty="0" err="1"/>
              <a:t>asi</a:t>
            </a:r>
            <a:r>
              <a:rPr lang="fr-FR" dirty="0"/>
              <a:t> </a:t>
            </a:r>
            <a:r>
              <a:rPr lang="fr-FR" dirty="0" err="1"/>
              <a:t>corem</a:t>
            </a:r>
            <a:r>
              <a:rPr lang="fr-FR" dirty="0"/>
              <a:t> ex et </a:t>
            </a:r>
            <a:r>
              <a:rPr lang="fr-FR" dirty="0" err="1"/>
              <a:t>ercieni</a:t>
            </a:r>
            <a:r>
              <a:rPr lang="fr-FR" dirty="0"/>
              <a:t> </a:t>
            </a:r>
            <a:r>
              <a:rPr lang="fr-FR" dirty="0" err="1"/>
              <a:t>maiori</a:t>
            </a:r>
            <a:r>
              <a:rPr lang="fr-FR" dirty="0"/>
              <a:t> </a:t>
            </a:r>
            <a:r>
              <a:rPr lang="fr-FR" dirty="0" err="1"/>
              <a:t>nonet</a:t>
            </a:r>
            <a:r>
              <a:rPr lang="fr-FR" dirty="0"/>
              <a:t> </a:t>
            </a:r>
            <a:r>
              <a:rPr lang="fr-FR" dirty="0" err="1"/>
              <a:t>eiur</a:t>
            </a:r>
            <a:r>
              <a:rPr lang="fr-FR" dirty="0"/>
              <a:t> </a:t>
            </a:r>
            <a:r>
              <a:rPr lang="fr-FR" dirty="0" err="1"/>
              <a:t>aut</a:t>
            </a:r>
            <a:r>
              <a:rPr lang="fr-FR" dirty="0"/>
              <a:t> </a:t>
            </a:r>
            <a:r>
              <a:rPr lang="fr-FR" dirty="0" err="1"/>
              <a:t>ipietumquam</a:t>
            </a:r>
            <a:r>
              <a:rPr lang="fr-FR" dirty="0"/>
              <a:t> qui </a:t>
            </a:r>
            <a:r>
              <a:rPr lang="fr-FR" dirty="0" err="1"/>
              <a:t>conse</a:t>
            </a:r>
            <a:r>
              <a:rPr lang="fr-FR" dirty="0"/>
              <a:t> </a:t>
            </a:r>
            <a:r>
              <a:rPr lang="fr-FR" dirty="0" err="1"/>
              <a:t>pratiorae</a:t>
            </a:r>
            <a:r>
              <a:rPr lang="fr-FR" dirty="0"/>
              <a:t> </a:t>
            </a:r>
            <a:r>
              <a:rPr lang="fr-FR" dirty="0" err="1"/>
              <a:t>consed</a:t>
            </a:r>
            <a:r>
              <a:rPr lang="fr-FR" dirty="0"/>
              <a:t> et </a:t>
            </a:r>
            <a:r>
              <a:rPr lang="fr-FR" dirty="0" err="1"/>
              <a:t>remolup</a:t>
            </a:r>
            <a:r>
              <a:rPr lang="fr-FR" dirty="0"/>
              <a:t> </a:t>
            </a:r>
            <a:r>
              <a:rPr lang="fr-FR" dirty="0" err="1"/>
              <a:t>taerita</a:t>
            </a:r>
            <a:r>
              <a:rPr lang="fr-FR" dirty="0"/>
              <a:t> </a:t>
            </a:r>
            <a:r>
              <a:rPr lang="fr-FR" dirty="0" err="1"/>
              <a:t>volorehent</a:t>
            </a:r>
            <a:r>
              <a:rPr lang="fr-FR" dirty="0"/>
              <a:t> </a:t>
            </a:r>
            <a:r>
              <a:rPr lang="fr-FR" dirty="0" err="1"/>
              <a:t>pa</a:t>
            </a:r>
            <a:r>
              <a:rPr lang="fr-FR" dirty="0"/>
              <a:t> </a:t>
            </a:r>
            <a:r>
              <a:rPr lang="fr-FR" dirty="0" err="1"/>
              <a:t>venimi</a:t>
            </a:r>
            <a:r>
              <a:rPr lang="fr-FR" dirty="0"/>
              <a:t>, </a:t>
            </a:r>
            <a:r>
              <a:rPr lang="fr-FR" dirty="0" err="1"/>
              <a:t>inturibusam</a:t>
            </a:r>
            <a:r>
              <a:rPr lang="fr-FR" dirty="0"/>
              <a:t> non </a:t>
            </a:r>
            <a:r>
              <a:rPr lang="fr-FR" dirty="0" err="1"/>
              <a:t>cone</a:t>
            </a:r>
            <a:r>
              <a:rPr lang="fr-FR" dirty="0"/>
              <a:t> </a:t>
            </a:r>
            <a:r>
              <a:rPr lang="fr-FR" dirty="0" err="1"/>
              <a:t>voluptios</a:t>
            </a:r>
            <a:r>
              <a:rPr lang="fr-FR" dirty="0"/>
              <a:t> as </a:t>
            </a:r>
            <a:r>
              <a:rPr lang="fr-FR" dirty="0" err="1"/>
              <a:t>estem</a:t>
            </a:r>
            <a:r>
              <a:rPr lang="fr-FR" dirty="0"/>
              <a:t> qui </a:t>
            </a:r>
            <a:r>
              <a:rPr lang="fr-FR" dirty="0" err="1"/>
              <a:t>duscia</a:t>
            </a:r>
            <a:r>
              <a:rPr lang="fr-FR" dirty="0"/>
              <a:t> </a:t>
            </a:r>
            <a:r>
              <a:rPr lang="fr-FR" dirty="0" err="1"/>
              <a:t>quibusae</a:t>
            </a:r>
            <a:r>
              <a:rPr lang="fr-FR" dirty="0"/>
              <a:t> nos </a:t>
            </a:r>
            <a:r>
              <a:rPr lang="fr-FR" dirty="0" err="1"/>
              <a:t>conescipicia</a:t>
            </a:r>
            <a:endParaRPr dirty="0"/>
          </a:p>
          <a:p>
            <a:pPr>
              <a:defRPr/>
            </a:pPr>
            <a:r>
              <a:rPr lang="fr-FR" dirty="0"/>
              <a:t>que </a:t>
            </a:r>
            <a:r>
              <a:rPr lang="fr-FR" dirty="0" err="1"/>
              <a:t>dolesequis</a:t>
            </a:r>
            <a:r>
              <a:rPr lang="fr-FR" dirty="0"/>
              <a:t> </a:t>
            </a:r>
            <a:r>
              <a:rPr lang="fr-FR" dirty="0" err="1"/>
              <a:t>venis</a:t>
            </a:r>
            <a:r>
              <a:rPr lang="fr-FR" dirty="0"/>
              <a:t> et </a:t>
            </a:r>
            <a:r>
              <a:rPr lang="fr-FR" dirty="0" err="1"/>
              <a:t>voluptatum</a:t>
            </a:r>
            <a:r>
              <a:rPr lang="fr-FR" dirty="0"/>
              <a:t> </a:t>
            </a:r>
            <a:r>
              <a:rPr lang="fr-FR" dirty="0" err="1"/>
              <a:t>eumenit</a:t>
            </a:r>
            <a:r>
              <a:rPr lang="fr-FR" dirty="0"/>
              <a:t> </a:t>
            </a:r>
            <a:r>
              <a:rPr lang="fr-FR" dirty="0" err="1"/>
              <a:t>volest</a:t>
            </a:r>
            <a:r>
              <a:rPr lang="fr-FR" dirty="0"/>
              <a:t> qui</a:t>
            </a:r>
            <a:endParaRPr dirty="0"/>
          </a:p>
          <a:p>
            <a:pPr>
              <a:defRPr/>
            </a:pPr>
            <a:r>
              <a:rPr lang="fr-FR" dirty="0" err="1"/>
              <a:t>voluptatem</a:t>
            </a:r>
            <a:r>
              <a:rPr lang="fr-FR" dirty="0"/>
              <a:t> que </a:t>
            </a:r>
            <a:r>
              <a:rPr lang="fr-FR" dirty="0" err="1"/>
              <a:t>sit</a:t>
            </a:r>
            <a:r>
              <a:rPr lang="fr-FR" dirty="0"/>
              <a:t> lit </a:t>
            </a:r>
            <a:r>
              <a:rPr lang="fr-FR" dirty="0" err="1"/>
              <a:t>iliquib</a:t>
            </a:r>
            <a:r>
              <a:rPr lang="fr-FR" dirty="0"/>
              <a:t> </a:t>
            </a:r>
            <a:r>
              <a:rPr lang="fr-FR" dirty="0" err="1"/>
              <a:t>eatiistiatur</a:t>
            </a:r>
            <a:r>
              <a:rPr lang="fr-FR" dirty="0"/>
              <a:t> </a:t>
            </a:r>
            <a:r>
              <a:rPr lang="fr-FR" dirty="0" err="1"/>
              <a:t>reptatis</a:t>
            </a:r>
            <a:r>
              <a:rPr lang="fr-FR" dirty="0"/>
              <a:t> es que</a:t>
            </a:r>
            <a:endParaRPr dirty="0"/>
          </a:p>
          <a:p>
            <a:pPr>
              <a:defRPr/>
            </a:pPr>
            <a:r>
              <a:rPr lang="fr-FR" dirty="0" err="1"/>
              <a:t>corem</a:t>
            </a:r>
            <a:r>
              <a:rPr lang="fr-FR" dirty="0"/>
              <a:t>. </a:t>
            </a:r>
            <a:r>
              <a:rPr lang="fr-FR" dirty="0" err="1"/>
              <a:t>Cae</a:t>
            </a:r>
            <a:r>
              <a:rPr lang="fr-FR" dirty="0"/>
              <a:t> </a:t>
            </a:r>
            <a:r>
              <a:rPr lang="fr-FR" dirty="0" err="1"/>
              <a:t>re</a:t>
            </a:r>
            <a:r>
              <a:rPr lang="fr-FR" dirty="0"/>
              <a:t>, ut que in </a:t>
            </a:r>
            <a:r>
              <a:rPr lang="fr-FR" dirty="0" err="1"/>
              <a:t>eume</a:t>
            </a:r>
            <a:r>
              <a:rPr lang="fr-FR" dirty="0"/>
              <a:t> el </a:t>
            </a:r>
            <a:r>
              <a:rPr lang="fr-FR" dirty="0" err="1"/>
              <a:t>eum</a:t>
            </a:r>
            <a:r>
              <a:rPr lang="fr-FR" dirty="0"/>
              <a:t> </a:t>
            </a:r>
            <a:r>
              <a:rPr lang="fr-FR" dirty="0" err="1"/>
              <a:t>faccus</a:t>
            </a:r>
            <a:r>
              <a:rPr lang="fr-FR" dirty="0"/>
              <a:t>. </a:t>
            </a:r>
            <a:r>
              <a:rPr lang="fr-FR" dirty="0" err="1"/>
              <a:t>Rior</a:t>
            </a:r>
            <a:r>
              <a:rPr lang="fr-FR" dirty="0"/>
              <a:t> </a:t>
            </a:r>
            <a:r>
              <a:rPr lang="fr-FR" dirty="0" err="1"/>
              <a:t>sit</a:t>
            </a:r>
            <a:r>
              <a:rPr lang="fr-FR" dirty="0"/>
              <a:t> </a:t>
            </a:r>
            <a:r>
              <a:rPr lang="fr-FR" dirty="0" err="1"/>
              <a:t>aut</a:t>
            </a:r>
            <a:r>
              <a:rPr lang="fr-FR" dirty="0"/>
              <a:t> </a:t>
            </a:r>
            <a:r>
              <a:rPr lang="fr-FR" dirty="0" err="1"/>
              <a:t>laut</a:t>
            </a:r>
            <a:r>
              <a:rPr lang="fr-FR" dirty="0"/>
              <a:t> </a:t>
            </a:r>
            <a:r>
              <a:rPr lang="fr-FR" dirty="0" err="1"/>
              <a:t>velicid</a:t>
            </a:r>
            <a:r>
              <a:rPr lang="fr-FR" dirty="0"/>
              <a:t> </a:t>
            </a:r>
            <a:r>
              <a:rPr lang="fr-FR" dirty="0" err="1"/>
              <a:t>eliquid</a:t>
            </a:r>
            <a:r>
              <a:rPr lang="fr-FR" dirty="0"/>
              <a:t> </a:t>
            </a:r>
            <a:r>
              <a:rPr lang="fr-FR" dirty="0" err="1"/>
              <a:t>quistrum</a:t>
            </a:r>
            <a:r>
              <a:rPr lang="fr-FR" dirty="0"/>
              <a:t>, </a:t>
            </a:r>
            <a:r>
              <a:rPr lang="fr-FR" dirty="0" err="1"/>
              <a:t>eum</a:t>
            </a:r>
            <a:r>
              <a:rPr lang="fr-FR" dirty="0"/>
              <a:t> </a:t>
            </a:r>
            <a:r>
              <a:rPr lang="fr-FR" dirty="0" err="1"/>
              <a:t>quasped</a:t>
            </a:r>
            <a:r>
              <a:rPr lang="fr-FR" dirty="0"/>
              <a:t>.</a:t>
            </a:r>
            <a:endParaRPr dirty="0"/>
          </a:p>
          <a:p>
            <a:pPr lvl="4">
              <a:defRPr/>
            </a:pPr>
            <a:endParaRPr lang="fr-FR" dirty="0"/>
          </a:p>
        </p:txBody>
      </p:sp>
      <p:sp>
        <p:nvSpPr>
          <p:cNvPr id="33" name="Espace réservé du texte 19"/>
          <p:cNvSpPr>
            <a:spLocks noGrp="1"/>
          </p:cNvSpPr>
          <p:nvPr>
            <p:ph type="body" sz="quarter" idx="14"/>
          </p:nvPr>
        </p:nvSpPr>
        <p:spPr bwMode="auto"/>
        <p:txBody>
          <a:bodyPr/>
          <a:lstStyle/>
          <a:p>
            <a:pPr>
              <a:defRPr/>
            </a:pPr>
            <a:r>
              <a:rPr lang="fr-FR" b="1"/>
              <a:t>• Localisation : </a:t>
            </a:r>
            <a:r>
              <a:rPr lang="fr-FR"/>
              <a:t>Châtelais, Maine et Loire (49)</a:t>
            </a:r>
            <a:endParaRPr/>
          </a:p>
          <a:p>
            <a:pPr>
              <a:defRPr/>
            </a:pPr>
            <a:r>
              <a:rPr lang="fr-FR" b="1"/>
              <a:t>• SAU : </a:t>
            </a:r>
            <a:r>
              <a:rPr lang="fr-FR"/>
              <a:t>86 ha (64% engagé dans DEPHY)</a:t>
            </a:r>
            <a:endParaRPr/>
          </a:p>
          <a:p>
            <a:pPr>
              <a:defRPr/>
            </a:pPr>
            <a:r>
              <a:rPr lang="fr-FR" b="1"/>
              <a:t>• Type de sol : </a:t>
            </a:r>
            <a:r>
              <a:rPr lang="fr-FR"/>
              <a:t>Limons sableux, potentiel moyen.</a:t>
            </a:r>
            <a:endParaRPr/>
          </a:p>
          <a:p>
            <a:pPr>
              <a:defRPr/>
            </a:pPr>
            <a:r>
              <a:rPr lang="fr-FR"/>
              <a:t>Spécificités exploitation / Enjeux locaux. Exploitation située dans</a:t>
            </a:r>
            <a:endParaRPr/>
          </a:p>
          <a:p>
            <a:pPr>
              <a:defRPr/>
            </a:pPr>
            <a:r>
              <a:rPr lang="fr-FR"/>
              <a:t>le bassin versant « grenelle » de l’Oudon</a:t>
            </a:r>
            <a:endParaRPr/>
          </a:p>
          <a:p>
            <a:pPr>
              <a:defRPr/>
            </a:pPr>
            <a:r>
              <a:rPr lang="fr-FR" b="1"/>
              <a:t>• Pple production : </a:t>
            </a:r>
            <a:r>
              <a:rPr lang="fr-FR"/>
              <a:t>andit dolorem faceationse soluptatur</a:t>
            </a:r>
          </a:p>
          <a:p>
            <a:pPr>
              <a:defRPr/>
            </a:pPr>
            <a:r>
              <a:rPr lang="fr-FR" b="1"/>
              <a:t>• Mode de conduite : </a:t>
            </a:r>
            <a:r>
              <a:rPr lang="fr-FR"/>
              <a:t>andit dolorem faceationse soluptatur</a:t>
            </a:r>
          </a:p>
          <a:p>
            <a:pPr>
              <a:defRPr/>
            </a:pPr>
            <a:r>
              <a:rPr lang="fr-FR" b="1"/>
              <a:t>• Commercialisation : </a:t>
            </a:r>
            <a:r>
              <a:rPr lang="fr-FR"/>
              <a:t>andit dolorem faceationse solup andit</a:t>
            </a:r>
          </a:p>
          <a:p>
            <a:pPr>
              <a:defRPr/>
            </a:pPr>
            <a:r>
              <a:rPr lang="fr-FR"/>
              <a:t>dolorem faceationse soluptatur</a:t>
            </a:r>
          </a:p>
          <a:p>
            <a:pPr>
              <a:defRPr/>
            </a:pPr>
            <a:r>
              <a:rPr lang="fr-FR" b="1"/>
              <a:t>• Main d’oeuvre : </a:t>
            </a:r>
            <a:r>
              <a:rPr lang="fr-FR"/>
              <a:t>2 UTH</a:t>
            </a:r>
            <a:endParaRPr/>
          </a:p>
          <a:p>
            <a:pPr>
              <a:defRPr/>
            </a:pPr>
            <a:endParaRPr lang="fr-FR"/>
          </a:p>
        </p:txBody>
      </p:sp>
      <p:pic>
        <p:nvPicPr>
          <p:cNvPr id="34" name="Picture 3" descr="R:\DATA_PRIV\DATA_DEPHY\2013\02_PILOTAGE_PROJET\07_TRANSFERT_30000\07_Boite à outils\GT fiches valorisation\Trames fiches 30 000\Fiches trajectoires\Viticulture\fiche trajectoire Viticulture\viticulture-09.png"/>
          <p:cNvPicPr>
            <a:picLocks noChangeAspect="1" noChangeArrowheads="1"/>
          </p:cNvPicPr>
          <p:nvPr/>
        </p:nvPicPr>
        <p:blipFill>
          <a:blip r:embed="rId4"/>
          <a:stretch/>
        </p:blipFill>
        <p:spPr bwMode="auto">
          <a:xfrm>
            <a:off x="995481" y="9347394"/>
            <a:ext cx="207962" cy="204788"/>
          </a:xfrm>
          <a:prstGeom prst="rect">
            <a:avLst/>
          </a:prstGeom>
          <a:noFill/>
        </p:spPr>
      </p:pic>
      <p:pic>
        <p:nvPicPr>
          <p:cNvPr id="35" name="Picture 3" descr="R:\DATA_PRIV\DATA_DEPHY\2013\02_PILOTAGE_PROJET\07_TRANSFERT_30000\07_Boite à outils\GT fiches valorisation\Trames fiches 30 000\Fiches trajectoires\Viticulture\fiche trajectoire Viticulture\viticulture-09.png"/>
          <p:cNvPicPr>
            <a:picLocks noChangeAspect="1" noChangeArrowheads="1"/>
          </p:cNvPicPr>
          <p:nvPr/>
        </p:nvPicPr>
        <p:blipFill>
          <a:blip r:embed="rId4"/>
          <a:stretch/>
        </p:blipFill>
        <p:spPr bwMode="auto">
          <a:xfrm>
            <a:off x="2185847" y="9341047"/>
            <a:ext cx="207962" cy="204788"/>
          </a:xfrm>
          <a:prstGeom prst="rect">
            <a:avLst/>
          </a:prstGeom>
          <a:noFill/>
        </p:spPr>
      </p:pic>
      <p:pic>
        <p:nvPicPr>
          <p:cNvPr id="36" name="Picture 3" descr="R:\DATA_PRIV\DATA_DEPHY\2013\02_PILOTAGE_PROJET\07_TRANSFERT_30000\07_Boite à outils\GT fiches valorisation\Trames fiches 30 000\Fiches trajectoires\Viticulture\fiche trajectoire Viticulture\viticulture-09.png"/>
          <p:cNvPicPr>
            <a:picLocks noChangeAspect="1" noChangeArrowheads="1"/>
          </p:cNvPicPr>
          <p:nvPr/>
        </p:nvPicPr>
        <p:blipFill>
          <a:blip r:embed="rId4"/>
          <a:stretch/>
        </p:blipFill>
        <p:spPr bwMode="auto">
          <a:xfrm>
            <a:off x="3674005" y="9341047"/>
            <a:ext cx="207962" cy="204788"/>
          </a:xfrm>
          <a:prstGeom prst="rect">
            <a:avLst/>
          </a:prstGeom>
          <a:noFill/>
        </p:spPr>
      </p:pic>
      <p:pic>
        <p:nvPicPr>
          <p:cNvPr id="37" name="Picture 3" descr="R:\DATA_PRIV\DATA_DEPHY\2013\02_PILOTAGE_PROJET\07_TRANSFERT_30000\07_Boite à outils\GT fiches valorisation\Trames fiches 30 000\Fiches trajectoires\Viticulture\fiche trajectoire Viticulture\viticulture-09.png"/>
          <p:cNvPicPr>
            <a:picLocks noChangeAspect="1" noChangeArrowheads="1"/>
          </p:cNvPicPr>
          <p:nvPr/>
        </p:nvPicPr>
        <p:blipFill>
          <a:blip r:embed="rId4"/>
          <a:stretch/>
        </p:blipFill>
        <p:spPr bwMode="auto">
          <a:xfrm>
            <a:off x="5001261" y="9329786"/>
            <a:ext cx="207962" cy="204788"/>
          </a:xfrm>
          <a:prstGeom prst="rect">
            <a:avLst/>
          </a:prstGeom>
          <a:noFill/>
        </p:spPr>
      </p:pic>
      <p:pic>
        <p:nvPicPr>
          <p:cNvPr id="38" name="Picture 3" descr="R:\DATA_PRIV\DATA_DEPHY\2013\02_PILOTAGE_PROJET\07_TRANSFERT_30000\07_Boite à outils\GT fiches valorisation\Trames fiches 30 000\Fiches trajectoires\Viticulture\fiche trajectoire Viticulture\viticulture-09.png"/>
          <p:cNvPicPr>
            <a:picLocks noChangeAspect="1" noChangeArrowheads="1"/>
          </p:cNvPicPr>
          <p:nvPr/>
        </p:nvPicPr>
        <p:blipFill>
          <a:blip r:embed="rId4"/>
          <a:stretch/>
        </p:blipFill>
        <p:spPr bwMode="auto">
          <a:xfrm>
            <a:off x="6126181" y="9347394"/>
            <a:ext cx="207962" cy="2047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à coins arrondis 33"/>
          <p:cNvSpPr/>
          <p:nvPr/>
        </p:nvSpPr>
        <p:spPr bwMode="auto">
          <a:xfrm>
            <a:off x="2457740" y="5697262"/>
            <a:ext cx="1134982" cy="1440160"/>
          </a:xfrm>
          <a:prstGeom prst="roundRect">
            <a:avLst>
              <a:gd name="adj" fmla="val 6703"/>
            </a:avLst>
          </a:prstGeom>
          <a:solidFill>
            <a:srgbClr val="8A2B87"/>
          </a:solidFill>
          <a:ln>
            <a:solidFill>
              <a:srgbClr val="8A2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Rectangle à coins arrondis 34"/>
          <p:cNvSpPr/>
          <p:nvPr/>
        </p:nvSpPr>
        <p:spPr bwMode="auto">
          <a:xfrm>
            <a:off x="1449500" y="5697262"/>
            <a:ext cx="991222" cy="1440160"/>
          </a:xfrm>
          <a:prstGeom prst="roundRect">
            <a:avLst>
              <a:gd name="adj" fmla="val 6703"/>
            </a:avLst>
          </a:prstGeom>
          <a:solidFill>
            <a:srgbClr val="8A2B87"/>
          </a:solidFill>
          <a:ln>
            <a:solidFill>
              <a:srgbClr val="8A2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 name="Picture 2"/>
          <p:cNvPicPr>
            <a:picLocks noChangeAspect="1" noChangeArrowheads="1"/>
          </p:cNvPicPr>
          <p:nvPr/>
        </p:nvPicPr>
        <p:blipFill>
          <a:blip r:embed="rId2"/>
          <a:stretch/>
        </p:blipFill>
        <p:spPr bwMode="auto">
          <a:xfrm>
            <a:off x="262982" y="2629895"/>
            <a:ext cx="3766821" cy="2240359"/>
          </a:xfrm>
          <a:prstGeom prst="rect">
            <a:avLst/>
          </a:prstGeom>
          <a:noFill/>
          <a:ln>
            <a:noFill/>
          </a:ln>
        </p:spPr>
      </p:pic>
      <p:sp>
        <p:nvSpPr>
          <p:cNvPr id="7" name="Rectangle à coins arrondis 35"/>
          <p:cNvSpPr/>
          <p:nvPr/>
        </p:nvSpPr>
        <p:spPr bwMode="auto">
          <a:xfrm>
            <a:off x="297372" y="5697262"/>
            <a:ext cx="1134000" cy="1440160"/>
          </a:xfrm>
          <a:prstGeom prst="roundRect">
            <a:avLst>
              <a:gd name="adj" fmla="val 6703"/>
            </a:avLst>
          </a:prstGeom>
          <a:solidFill>
            <a:srgbClr val="8A2B87"/>
          </a:solidFill>
          <a:ln>
            <a:solidFill>
              <a:srgbClr val="8A2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8" name="Tableau 28"/>
          <p:cNvGraphicFramePr>
            <a:graphicFrameLocks noGrp="1"/>
          </p:cNvGraphicFramePr>
          <p:nvPr/>
        </p:nvGraphicFramePr>
        <p:xfrm>
          <a:off x="300908" y="5735362"/>
          <a:ext cx="329194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7934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économiques</a:t>
                      </a:r>
                    </a:p>
                  </a:txBody>
                  <a:tcPr>
                    <a:lnL w="12700" algn="ctr">
                      <a:noFill/>
                    </a:lnL>
                    <a:lnT w="12700" algn="ctr">
                      <a:noFill/>
                    </a:lnT>
                    <a:solidFill>
                      <a:srgbClr val="8A2B87"/>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8A2B87"/>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8A2B87"/>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8A2B87"/>
                      </a:solidFill>
                    </a:lnL>
                    <a:lnR w="28575" algn="ctr">
                      <a:solidFill>
                        <a:srgbClr val="8A2B87"/>
                      </a:solidFill>
                    </a:lnR>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B w="12700" algn="ctr">
                      <a:solidFill>
                        <a:srgbClr val="8A2B87"/>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tc>
                  <a:txBody>
                    <a:bodyPr/>
                    <a:lstStyle/>
                    <a:p>
                      <a:pPr>
                        <a:defRPr/>
                      </a:pPr>
                      <a:endParaRPr lang="fr-FR" sz="800">
                        <a:latin typeface="Corbel"/>
                      </a:endParaRPr>
                    </a:p>
                  </a:txBody>
                  <a:tcPr>
                    <a:lnL w="28575" algn="ctr">
                      <a:solidFill>
                        <a:srgbClr val="8A2B87"/>
                      </a:solidFill>
                    </a:lnL>
                    <a:lnR w="28575" algn="ctr">
                      <a:solidFill>
                        <a:srgbClr val="8A2B87"/>
                      </a:solidFill>
                    </a:lnR>
                    <a:lnT w="12700" algn="ctr">
                      <a:solidFill>
                        <a:srgbClr val="8A2B87"/>
                      </a:solidFill>
                    </a:lnT>
                    <a:lnB w="12700" algn="ctr">
                      <a:solidFill>
                        <a:srgbClr val="8A2B87"/>
                      </a:solidFill>
                    </a:lnB>
                    <a:solidFill>
                      <a:schemeClr val="bg1"/>
                    </a:solidFill>
                  </a:tcPr>
                </a:tc>
                <a:extLst>
                  <a:ext uri="{0D108BD9-81ED-4DB2-BD59-A6C34878D82A}">
                    <a16:rowId xmlns:a16="http://schemas.microsoft.com/office/drawing/2014/main" val="10005"/>
                  </a:ext>
                </a:extLst>
              </a:tr>
            </a:tbl>
          </a:graphicData>
        </a:graphic>
      </p:graphicFrame>
      <p:sp>
        <p:nvSpPr>
          <p:cNvPr id="9" name="ZoneTexte 6"/>
          <p:cNvSpPr>
            <a:spLocks/>
          </p:cNvSpPr>
          <p:nvPr/>
        </p:nvSpPr>
        <p:spPr bwMode="auto">
          <a:xfrm rot="19906108">
            <a:off x="177777" y="3591663"/>
            <a:ext cx="3937232" cy="369332"/>
          </a:xfrm>
          <a:prstGeom prst="rect">
            <a:avLst/>
          </a:prstGeom>
          <a:solidFill>
            <a:schemeClr val="bg1"/>
          </a:solidFill>
        </p:spPr>
        <p:txBody>
          <a:bodyPr wrap="none" rtlCol="0">
            <a:spAutoFit/>
          </a:bodyPr>
          <a:lstStyle/>
          <a:p>
            <a:pPr>
              <a:defRPr/>
            </a:pPr>
            <a:r>
              <a:rPr lang="fr-FR">
                <a:solidFill>
                  <a:srgbClr val="FF0000"/>
                </a:solidFill>
              </a:rPr>
              <a:t>EXEMPLE DE GRAPHIQUE A REMPLACER</a:t>
            </a:r>
          </a:p>
        </p:txBody>
      </p:sp>
      <p:sp>
        <p:nvSpPr>
          <p:cNvPr id="10" name="Rectangle à coins arrondis 38"/>
          <p:cNvSpPr/>
          <p:nvPr/>
        </p:nvSpPr>
        <p:spPr bwMode="auto">
          <a:xfrm>
            <a:off x="3970675" y="5706529"/>
            <a:ext cx="1162472" cy="1440160"/>
          </a:xfrm>
          <a:prstGeom prst="roundRect">
            <a:avLst>
              <a:gd name="adj" fmla="val 6703"/>
            </a:avLst>
          </a:prstGeom>
          <a:solidFill>
            <a:srgbClr val="03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à coins arrondis 39"/>
          <p:cNvSpPr/>
          <p:nvPr/>
        </p:nvSpPr>
        <p:spPr bwMode="auto">
          <a:xfrm>
            <a:off x="5141750" y="5706529"/>
            <a:ext cx="1017637" cy="1440160"/>
          </a:xfrm>
          <a:prstGeom prst="roundRect">
            <a:avLst>
              <a:gd name="adj" fmla="val 6703"/>
            </a:avLst>
          </a:prstGeom>
          <a:solidFill>
            <a:srgbClr val="03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à coins arrondis 40"/>
          <p:cNvSpPr/>
          <p:nvPr/>
        </p:nvSpPr>
        <p:spPr bwMode="auto">
          <a:xfrm>
            <a:off x="6168912" y="5706529"/>
            <a:ext cx="1093837" cy="1440160"/>
          </a:xfrm>
          <a:prstGeom prst="roundRect">
            <a:avLst>
              <a:gd name="adj" fmla="val 6703"/>
            </a:avLst>
          </a:prstGeom>
          <a:solidFill>
            <a:srgbClr val="03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3" name="Tableau 41"/>
          <p:cNvGraphicFramePr>
            <a:graphicFrameLocks noGrp="1"/>
          </p:cNvGraphicFramePr>
          <p:nvPr/>
        </p:nvGraphicFramePr>
        <p:xfrm>
          <a:off x="3978091" y="5735315"/>
          <a:ext cx="327378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10331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sociales</a:t>
                      </a:r>
                    </a:p>
                  </a:txBody>
                  <a:tcPr>
                    <a:lnL w="12700" algn="ctr">
                      <a:noFill/>
                    </a:lnL>
                    <a:lnT w="12700" algn="ctr">
                      <a:noFill/>
                    </a:lnT>
                    <a:solidFill>
                      <a:srgbClr val="03B3E5"/>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03B3E5"/>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03B3E5"/>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5"/>
                  </a:ext>
                </a:extLst>
              </a:tr>
            </a:tbl>
          </a:graphicData>
        </a:graphic>
      </p:graphicFrame>
      <p:sp>
        <p:nvSpPr>
          <p:cNvPr id="14" name="Rectangle à coins arrondis 42"/>
          <p:cNvSpPr/>
          <p:nvPr/>
        </p:nvSpPr>
        <p:spPr bwMode="auto">
          <a:xfrm>
            <a:off x="323184" y="8596821"/>
            <a:ext cx="1162472" cy="1440160"/>
          </a:xfrm>
          <a:prstGeom prst="roundRect">
            <a:avLst>
              <a:gd name="adj" fmla="val 6703"/>
            </a:avLst>
          </a:prstGeom>
          <a:solidFill>
            <a:srgbClr val="FF6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43"/>
          <p:cNvSpPr/>
          <p:nvPr/>
        </p:nvSpPr>
        <p:spPr bwMode="auto">
          <a:xfrm>
            <a:off x="1494259" y="8596821"/>
            <a:ext cx="990356" cy="1440160"/>
          </a:xfrm>
          <a:prstGeom prst="roundRect">
            <a:avLst>
              <a:gd name="adj" fmla="val 6703"/>
            </a:avLst>
          </a:prstGeom>
          <a:solidFill>
            <a:srgbClr val="FF6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44"/>
          <p:cNvSpPr/>
          <p:nvPr/>
        </p:nvSpPr>
        <p:spPr bwMode="auto">
          <a:xfrm>
            <a:off x="2494140" y="8596821"/>
            <a:ext cx="1079864" cy="1440160"/>
          </a:xfrm>
          <a:prstGeom prst="roundRect">
            <a:avLst>
              <a:gd name="adj" fmla="val 6703"/>
            </a:avLst>
          </a:prstGeom>
          <a:solidFill>
            <a:srgbClr val="FF6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7" name="Tableau 45"/>
          <p:cNvGraphicFramePr>
            <a:graphicFrameLocks noGrp="1"/>
          </p:cNvGraphicFramePr>
          <p:nvPr/>
        </p:nvGraphicFramePr>
        <p:xfrm>
          <a:off x="331951" y="8659068"/>
          <a:ext cx="3232784"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921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environnementales</a:t>
                      </a:r>
                    </a:p>
                  </a:txBody>
                  <a:tcPr>
                    <a:lnL w="12700" algn="ctr">
                      <a:noFill/>
                    </a:lnL>
                    <a:lnT w="12700" algn="ctr">
                      <a:noFill/>
                    </a:lnT>
                    <a:solidFill>
                      <a:srgbClr val="FF6669"/>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FF6669"/>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FF6669"/>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FF6669"/>
                      </a:solidFill>
                    </a:lnL>
                    <a:lnR w="28575" algn="ctr">
                      <a:solidFill>
                        <a:srgbClr val="FF6669"/>
                      </a:solidFill>
                    </a:lnR>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B w="12700" algn="ctr">
                      <a:solidFill>
                        <a:srgbClr val="FF6669"/>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tc>
                  <a:txBody>
                    <a:bodyPr/>
                    <a:lstStyle/>
                    <a:p>
                      <a:pPr>
                        <a:defRPr/>
                      </a:pPr>
                      <a:endParaRPr lang="fr-FR" sz="800">
                        <a:latin typeface="Corbel"/>
                      </a:endParaRPr>
                    </a:p>
                  </a:txBody>
                  <a:tcPr>
                    <a:lnL w="28575" algn="ctr">
                      <a:solidFill>
                        <a:srgbClr val="FF6669"/>
                      </a:solidFill>
                    </a:lnL>
                    <a:lnR w="28575" algn="ctr">
                      <a:solidFill>
                        <a:srgbClr val="FF6669"/>
                      </a:solidFill>
                    </a:lnR>
                    <a:lnT w="12700" algn="ctr">
                      <a:solidFill>
                        <a:srgbClr val="FF6669"/>
                      </a:solidFill>
                    </a:lnT>
                    <a:lnB w="12700" algn="ctr">
                      <a:solidFill>
                        <a:srgbClr val="FF6669"/>
                      </a:solidFill>
                    </a:lnB>
                    <a:solidFill>
                      <a:schemeClr val="bg1"/>
                    </a:solidFill>
                  </a:tcPr>
                </a:tc>
                <a:extLst>
                  <a:ext uri="{0D108BD9-81ED-4DB2-BD59-A6C34878D82A}">
                    <a16:rowId xmlns:a16="http://schemas.microsoft.com/office/drawing/2014/main" val="10005"/>
                  </a:ext>
                </a:extLst>
              </a:tr>
            </a:tbl>
          </a:graphicData>
        </a:graphic>
      </p:graphicFrame>
      <p:sp>
        <p:nvSpPr>
          <p:cNvPr id="18" name="ZoneTexte 49"/>
          <p:cNvSpPr>
            <a:spLocks/>
          </p:cNvSpPr>
          <p:nvPr/>
        </p:nvSpPr>
        <p:spPr bwMode="auto">
          <a:xfrm>
            <a:off x="1044327" y="7278114"/>
            <a:ext cx="2326278" cy="923330"/>
          </a:xfrm>
          <a:prstGeom prst="rect">
            <a:avLst/>
          </a:prstGeom>
          <a:noFill/>
        </p:spPr>
        <p:txBody>
          <a:bodyPr wrap="none" rtlCol="0">
            <a:spAutoFit/>
          </a:bodyPr>
          <a:lstStyle/>
          <a:p>
            <a:pPr>
              <a:defRPr/>
            </a:pPr>
            <a:r>
              <a:rPr lang="fr-FR" sz="900" b="1">
                <a:solidFill>
                  <a:srgbClr val="8A2B87"/>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19" name="ZoneTexte 58"/>
          <p:cNvSpPr>
            <a:spLocks/>
          </p:cNvSpPr>
          <p:nvPr/>
        </p:nvSpPr>
        <p:spPr bwMode="auto">
          <a:xfrm>
            <a:off x="4716735" y="7278114"/>
            <a:ext cx="2326278" cy="923330"/>
          </a:xfrm>
          <a:prstGeom prst="rect">
            <a:avLst/>
          </a:prstGeom>
          <a:noFill/>
        </p:spPr>
        <p:txBody>
          <a:bodyPr wrap="none" rtlCol="0">
            <a:spAutoFit/>
          </a:bodyPr>
          <a:lstStyle/>
          <a:p>
            <a:pPr>
              <a:defRPr/>
            </a:pPr>
            <a:r>
              <a:rPr lang="fr-FR" sz="900" b="1">
                <a:solidFill>
                  <a:srgbClr val="03B3E5"/>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20" name="ZoneTexte 59"/>
          <p:cNvSpPr>
            <a:spLocks/>
          </p:cNvSpPr>
          <p:nvPr/>
        </p:nvSpPr>
        <p:spPr bwMode="auto">
          <a:xfrm>
            <a:off x="4579248" y="8980539"/>
            <a:ext cx="2673975" cy="923330"/>
          </a:xfrm>
          <a:prstGeom prst="rect">
            <a:avLst/>
          </a:prstGeom>
          <a:noFill/>
        </p:spPr>
        <p:txBody>
          <a:bodyPr wrap="square" rtlCol="0">
            <a:spAutoFit/>
          </a:bodyPr>
          <a:lstStyle/>
          <a:p>
            <a:pPr>
              <a:defRPr/>
            </a:pPr>
            <a:r>
              <a:rPr lang="fr-FR" sz="900" b="1">
                <a:solidFill>
                  <a:srgbClr val="FF6669"/>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21" name="Espace réservé du texte 1"/>
          <p:cNvSpPr>
            <a:spLocks noGrp="1"/>
          </p:cNvSpPr>
          <p:nvPr>
            <p:ph type="body" sz="quarter" idx="13"/>
          </p:nvPr>
        </p:nvSpPr>
        <p:spPr bwMode="auto"/>
        <p:txBody>
          <a:bodyPr/>
          <a:lstStyle/>
          <a:p>
            <a:pPr>
              <a:defRPr/>
            </a:pPr>
            <a:r>
              <a:rPr lang="fr-FR"/>
              <a:t>Lorem ipsum dolor sit amet, consectetuer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 Duis</a:t>
            </a:r>
            <a:endParaRPr/>
          </a:p>
          <a:p>
            <a:pPr>
              <a:defRPr/>
            </a:pPr>
            <a:r>
              <a:rPr lang="fr-FR"/>
              <a:t>autem vel eum iriure dolor in hendrerit in</a:t>
            </a:r>
            <a:endParaRPr/>
          </a:p>
          <a:p>
            <a:pPr>
              <a:defRPr/>
            </a:pPr>
            <a:r>
              <a:rPr lang="fr-FR"/>
              <a:t>vulputate velit esse molestie consequat, vel illum</a:t>
            </a:r>
          </a:p>
          <a:p>
            <a:pPr>
              <a:defRPr/>
            </a:pPr>
            <a:r>
              <a:rPr lang="fr-FR"/>
              <a:t>dolore eu feugiat nulla facilisis at vero eros et</a:t>
            </a:r>
            <a:endParaRPr/>
          </a:p>
          <a:p>
            <a:pPr>
              <a:defRPr/>
            </a:pPr>
            <a:r>
              <a:rPr lang="it-IT"/>
              <a:t>accumsan et iusto odio dignissim qui blandit</a:t>
            </a:r>
            <a:endParaRPr/>
          </a:p>
          <a:p>
            <a:pPr>
              <a:defRPr/>
            </a:pPr>
            <a:r>
              <a:rPr lang="fr-FR"/>
              <a:t>praesent luptatum zzril delenit augue duis dolore</a:t>
            </a:r>
          </a:p>
          <a:p>
            <a:pPr>
              <a:defRPr/>
            </a:pPr>
            <a:r>
              <a:rPr lang="fr-FR"/>
              <a:t>te feugait nulla facilisi.</a:t>
            </a:r>
            <a:endParaRPr/>
          </a:p>
          <a:p>
            <a:pPr>
              <a:defRPr/>
            </a:pPr>
            <a:r>
              <a:rPr lang="fr-FR"/>
              <a:t>Lorem ipsum dolor sit amet, cons 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a:t>
            </a:r>
            <a:endParaRPr lang="fr-FR"/>
          </a:p>
          <a:p>
            <a:pPr lvl="0">
              <a:defRPr/>
            </a:pPr>
            <a:endParaRPr lang="fr-FR"/>
          </a:p>
          <a:p>
            <a:pPr>
              <a:defRPr/>
            </a:pPr>
            <a:endParaRPr lang="fr-FR"/>
          </a:p>
        </p:txBody>
      </p:sp>
      <p:pic>
        <p:nvPicPr>
          <p:cNvPr id="22" name="Picture 2" descr="R:\DATA_PRIV\DATA_DEPHY\2013\02_PILOTAGE_PROJET\07_TRANSFERT_30000\07_Boite à outils\GT fiches valorisation\Trames fiches 30 000\Fiches pratiques remarquables\fiche remarquable Viticulture\viticulture-R-10.png"/>
          <p:cNvPicPr>
            <a:picLocks noChangeAspect="1" noChangeArrowheads="1"/>
          </p:cNvPicPr>
          <p:nvPr/>
        </p:nvPicPr>
        <p:blipFill>
          <a:blip r:embed="rId3"/>
          <a:stretch/>
        </p:blipFill>
        <p:spPr bwMode="auto">
          <a:xfrm>
            <a:off x="-1159539" y="6417342"/>
            <a:ext cx="182562" cy="182562"/>
          </a:xfrm>
          <a:prstGeom prst="rect">
            <a:avLst/>
          </a:prstGeom>
          <a:noFill/>
        </p:spPr>
      </p:pic>
      <p:pic>
        <p:nvPicPr>
          <p:cNvPr id="23" name="Picture 3" descr="R:\DATA_PRIV\DATA_DEPHY\2013\02_PILOTAGE_PROJET\07_TRANSFERT_30000\07_Boite à outils\GT fiches valorisation\Trames fiches 30 000\Fiches pratiques remarquables\fiche remarquable Viticulture\viticulture-R-11.png"/>
          <p:cNvPicPr>
            <a:picLocks noChangeAspect="1" noChangeArrowheads="1"/>
          </p:cNvPicPr>
          <p:nvPr/>
        </p:nvPicPr>
        <p:blipFill>
          <a:blip r:embed="rId4"/>
          <a:stretch/>
        </p:blipFill>
        <p:spPr bwMode="auto">
          <a:xfrm>
            <a:off x="-769014" y="6417342"/>
            <a:ext cx="182562" cy="182562"/>
          </a:xfrm>
          <a:prstGeom prst="rect">
            <a:avLst/>
          </a:prstGeom>
          <a:noFill/>
        </p:spPr>
      </p:pic>
      <p:pic>
        <p:nvPicPr>
          <p:cNvPr id="24" name="Picture 4" descr="R:\DATA_PRIV\DATA_DEPHY\2013\02_PILOTAGE_PROJET\07_TRANSFERT_30000\07_Boite à outils\GT fiches valorisation\Trames fiches 30 000\Fiches pratiques remarquables\fiche remarquable Viticulture\viticulture-R-12.png"/>
          <p:cNvPicPr>
            <a:picLocks noChangeAspect="1" noChangeArrowheads="1"/>
          </p:cNvPicPr>
          <p:nvPr/>
        </p:nvPicPr>
        <p:blipFill>
          <a:blip r:embed="rId5"/>
          <a:stretch/>
        </p:blipFill>
        <p:spPr bwMode="auto">
          <a:xfrm>
            <a:off x="-372120" y="6417342"/>
            <a:ext cx="182563" cy="182562"/>
          </a:xfrm>
          <a:prstGeom prst="rect">
            <a:avLst/>
          </a:prstGeom>
          <a:noFill/>
        </p:spPr>
      </p:pic>
      <p:pic>
        <p:nvPicPr>
          <p:cNvPr id="25" name="Image 50"/>
          <p:cNvPicPr>
            <a:picLocks noChangeAspect="1"/>
          </p:cNvPicPr>
          <p:nvPr/>
        </p:nvPicPr>
        <p:blipFill>
          <a:blip r:embed="rId6"/>
          <a:stretch/>
        </p:blipFill>
        <p:spPr bwMode="auto">
          <a:xfrm>
            <a:off x="-1248258" y="2502783"/>
            <a:ext cx="359999" cy="360761"/>
          </a:xfrm>
          <a:prstGeom prst="rect">
            <a:avLst/>
          </a:prstGeom>
        </p:spPr>
      </p:pic>
      <p:pic>
        <p:nvPicPr>
          <p:cNvPr id="26" name="Image 51"/>
          <p:cNvPicPr>
            <a:picLocks noChangeAspect="1"/>
          </p:cNvPicPr>
          <p:nvPr/>
        </p:nvPicPr>
        <p:blipFill>
          <a:blip r:embed="rId7"/>
          <a:stretch/>
        </p:blipFill>
        <p:spPr bwMode="auto">
          <a:xfrm>
            <a:off x="-4183560" y="1457887"/>
            <a:ext cx="360000" cy="360761"/>
          </a:xfrm>
          <a:prstGeom prst="rect">
            <a:avLst/>
          </a:prstGeom>
        </p:spPr>
      </p:pic>
      <p:pic>
        <p:nvPicPr>
          <p:cNvPr id="27" name="Image 52"/>
          <p:cNvPicPr>
            <a:picLocks noChangeAspect="1"/>
          </p:cNvPicPr>
          <p:nvPr/>
        </p:nvPicPr>
        <p:blipFill>
          <a:blip r:embed="rId8"/>
          <a:stretch/>
        </p:blipFill>
        <p:spPr bwMode="auto">
          <a:xfrm>
            <a:off x="-3018169" y="1458268"/>
            <a:ext cx="360000" cy="360000"/>
          </a:xfrm>
          <a:prstGeom prst="rect">
            <a:avLst/>
          </a:prstGeom>
        </p:spPr>
      </p:pic>
      <p:pic>
        <p:nvPicPr>
          <p:cNvPr id="28" name="Image 53"/>
          <p:cNvPicPr>
            <a:picLocks noChangeAspect="1"/>
          </p:cNvPicPr>
          <p:nvPr/>
        </p:nvPicPr>
        <p:blipFill>
          <a:blip r:embed="rId9"/>
          <a:stretch/>
        </p:blipFill>
        <p:spPr bwMode="auto">
          <a:xfrm>
            <a:off x="-3357047" y="2503163"/>
            <a:ext cx="360000" cy="360000"/>
          </a:xfrm>
          <a:prstGeom prst="rect">
            <a:avLst/>
          </a:prstGeom>
        </p:spPr>
      </p:pic>
      <p:pic>
        <p:nvPicPr>
          <p:cNvPr id="29" name="Image 54"/>
          <p:cNvPicPr>
            <a:picLocks noChangeAspect="1"/>
          </p:cNvPicPr>
          <p:nvPr/>
        </p:nvPicPr>
        <p:blipFill>
          <a:blip r:embed="rId10"/>
          <a:stretch/>
        </p:blipFill>
        <p:spPr bwMode="auto">
          <a:xfrm>
            <a:off x="-4513399" y="4510254"/>
            <a:ext cx="360000" cy="360000"/>
          </a:xfrm>
          <a:prstGeom prst="rect">
            <a:avLst/>
          </a:prstGeom>
        </p:spPr>
      </p:pic>
      <p:pic>
        <p:nvPicPr>
          <p:cNvPr id="30" name="Image 55"/>
          <p:cNvPicPr>
            <a:picLocks noChangeAspect="1"/>
          </p:cNvPicPr>
          <p:nvPr/>
        </p:nvPicPr>
        <p:blipFill>
          <a:blip r:embed="rId11"/>
          <a:stretch/>
        </p:blipFill>
        <p:spPr bwMode="auto">
          <a:xfrm>
            <a:off x="-2270484" y="2503543"/>
            <a:ext cx="360000" cy="359240"/>
          </a:xfrm>
          <a:prstGeom prst="rect">
            <a:avLst/>
          </a:prstGeom>
        </p:spPr>
      </p:pic>
      <p:pic>
        <p:nvPicPr>
          <p:cNvPr id="31" name="Image 56"/>
          <p:cNvPicPr>
            <a:picLocks noChangeAspect="1"/>
          </p:cNvPicPr>
          <p:nvPr/>
        </p:nvPicPr>
        <p:blipFill>
          <a:blip r:embed="rId12"/>
          <a:stretch/>
        </p:blipFill>
        <p:spPr bwMode="auto">
          <a:xfrm>
            <a:off x="-4452365" y="2503163"/>
            <a:ext cx="360000" cy="360000"/>
          </a:xfrm>
          <a:prstGeom prst="rect">
            <a:avLst/>
          </a:prstGeom>
        </p:spPr>
      </p:pic>
      <p:pic>
        <p:nvPicPr>
          <p:cNvPr id="32" name="Image 57"/>
          <p:cNvPicPr>
            <a:picLocks noChangeAspect="1"/>
          </p:cNvPicPr>
          <p:nvPr/>
        </p:nvPicPr>
        <p:blipFill>
          <a:blip r:embed="rId13"/>
          <a:stretch/>
        </p:blipFill>
        <p:spPr bwMode="auto">
          <a:xfrm>
            <a:off x="-4333399" y="3425802"/>
            <a:ext cx="360000" cy="360000"/>
          </a:xfrm>
          <a:prstGeom prst="rect">
            <a:avLst/>
          </a:prstGeom>
        </p:spPr>
      </p:pic>
      <p:pic>
        <p:nvPicPr>
          <p:cNvPr id="33" name="Image 60"/>
          <p:cNvPicPr>
            <a:picLocks noChangeAspect="1"/>
          </p:cNvPicPr>
          <p:nvPr/>
        </p:nvPicPr>
        <p:blipFill>
          <a:blip r:embed="rId14"/>
          <a:stretch/>
        </p:blipFill>
        <p:spPr bwMode="auto">
          <a:xfrm>
            <a:off x="-2092688" y="3445276"/>
            <a:ext cx="359240" cy="360000"/>
          </a:xfrm>
          <a:prstGeom prst="rect">
            <a:avLst/>
          </a:prstGeom>
        </p:spPr>
      </p:pic>
      <p:sp>
        <p:nvSpPr>
          <p:cNvPr id="34" name="ZoneTexte 61"/>
          <p:cNvSpPr>
            <a:spLocks/>
          </p:cNvSpPr>
          <p:nvPr/>
        </p:nvSpPr>
        <p:spPr bwMode="auto">
          <a:xfrm>
            <a:off x="-4519552" y="1823151"/>
            <a:ext cx="1062738" cy="307777"/>
          </a:xfrm>
          <a:prstGeom prst="rect">
            <a:avLst/>
          </a:prstGeom>
          <a:noFill/>
        </p:spPr>
        <p:txBody>
          <a:bodyPr wrap="square" rtlCol="0">
            <a:spAutoFit/>
          </a:bodyPr>
          <a:lstStyle/>
          <a:p>
            <a:pPr>
              <a:defRPr/>
            </a:pPr>
            <a:r>
              <a:rPr lang="fr-FR" sz="1400">
                <a:solidFill>
                  <a:srgbClr val="000000"/>
                </a:solidFill>
              </a:rPr>
              <a:t>Forte pluie</a:t>
            </a:r>
          </a:p>
        </p:txBody>
      </p:sp>
      <p:sp>
        <p:nvSpPr>
          <p:cNvPr id="35" name="ZoneTexte 62"/>
          <p:cNvSpPr>
            <a:spLocks/>
          </p:cNvSpPr>
          <p:nvPr/>
        </p:nvSpPr>
        <p:spPr bwMode="auto">
          <a:xfrm>
            <a:off x="-3207926" y="1823151"/>
            <a:ext cx="1324934" cy="307777"/>
          </a:xfrm>
          <a:prstGeom prst="rect">
            <a:avLst/>
          </a:prstGeom>
          <a:noFill/>
        </p:spPr>
        <p:txBody>
          <a:bodyPr wrap="square" rtlCol="0">
            <a:spAutoFit/>
          </a:bodyPr>
          <a:lstStyle/>
          <a:p>
            <a:pPr>
              <a:defRPr/>
            </a:pPr>
            <a:r>
              <a:rPr lang="fr-FR" sz="1400">
                <a:solidFill>
                  <a:srgbClr val="000000"/>
                </a:solidFill>
              </a:rPr>
              <a:t>Inondation</a:t>
            </a:r>
          </a:p>
        </p:txBody>
      </p:sp>
      <p:sp>
        <p:nvSpPr>
          <p:cNvPr id="36" name="ZoneTexte 63"/>
          <p:cNvSpPr>
            <a:spLocks/>
          </p:cNvSpPr>
          <p:nvPr/>
        </p:nvSpPr>
        <p:spPr bwMode="auto">
          <a:xfrm>
            <a:off x="-4635866" y="2868046"/>
            <a:ext cx="1324934" cy="307777"/>
          </a:xfrm>
          <a:prstGeom prst="rect">
            <a:avLst/>
          </a:prstGeom>
          <a:noFill/>
        </p:spPr>
        <p:txBody>
          <a:bodyPr wrap="square" rtlCol="0">
            <a:spAutoFit/>
          </a:bodyPr>
          <a:lstStyle/>
          <a:p>
            <a:pPr>
              <a:defRPr/>
            </a:pPr>
            <a:r>
              <a:rPr lang="fr-FR" sz="1400">
                <a:solidFill>
                  <a:srgbClr val="000000"/>
                </a:solidFill>
              </a:rPr>
              <a:t>Grêle</a:t>
            </a:r>
          </a:p>
        </p:txBody>
      </p:sp>
      <p:sp>
        <p:nvSpPr>
          <p:cNvPr id="37" name="ZoneTexte 64"/>
          <p:cNvSpPr>
            <a:spLocks/>
          </p:cNvSpPr>
          <p:nvPr/>
        </p:nvSpPr>
        <p:spPr bwMode="auto">
          <a:xfrm>
            <a:off x="-3647554" y="2868046"/>
            <a:ext cx="1324934" cy="307777"/>
          </a:xfrm>
          <a:prstGeom prst="rect">
            <a:avLst/>
          </a:prstGeom>
          <a:noFill/>
        </p:spPr>
        <p:txBody>
          <a:bodyPr wrap="square" rtlCol="0">
            <a:spAutoFit/>
          </a:bodyPr>
          <a:lstStyle/>
          <a:p>
            <a:pPr>
              <a:defRPr/>
            </a:pPr>
            <a:r>
              <a:rPr lang="fr-FR" sz="1400">
                <a:solidFill>
                  <a:srgbClr val="000000"/>
                </a:solidFill>
              </a:rPr>
              <a:t>Sècheresse</a:t>
            </a:r>
          </a:p>
        </p:txBody>
      </p:sp>
      <p:sp>
        <p:nvSpPr>
          <p:cNvPr id="38" name="ZoneTexte 65"/>
          <p:cNvSpPr>
            <a:spLocks/>
          </p:cNvSpPr>
          <p:nvPr/>
        </p:nvSpPr>
        <p:spPr bwMode="auto">
          <a:xfrm>
            <a:off x="-2409074" y="2760324"/>
            <a:ext cx="1324934" cy="523220"/>
          </a:xfrm>
          <a:prstGeom prst="rect">
            <a:avLst/>
          </a:prstGeom>
          <a:noFill/>
        </p:spPr>
        <p:txBody>
          <a:bodyPr wrap="square" rtlCol="0">
            <a:spAutoFit/>
          </a:bodyPr>
          <a:lstStyle/>
          <a:p>
            <a:pPr>
              <a:defRPr/>
            </a:pPr>
            <a:r>
              <a:rPr lang="fr-FR" sz="1400">
                <a:solidFill>
                  <a:srgbClr val="000000"/>
                </a:solidFill>
              </a:rPr>
              <a:t>Orage / Cyclones</a:t>
            </a:r>
          </a:p>
        </p:txBody>
      </p:sp>
      <p:sp>
        <p:nvSpPr>
          <p:cNvPr id="39" name="ZoneTexte 66"/>
          <p:cNvSpPr>
            <a:spLocks/>
          </p:cNvSpPr>
          <p:nvPr/>
        </p:nvSpPr>
        <p:spPr bwMode="auto">
          <a:xfrm>
            <a:off x="-1363477" y="2868046"/>
            <a:ext cx="1324934" cy="307777"/>
          </a:xfrm>
          <a:prstGeom prst="rect">
            <a:avLst/>
          </a:prstGeom>
          <a:noFill/>
        </p:spPr>
        <p:txBody>
          <a:bodyPr wrap="square" rtlCol="0">
            <a:spAutoFit/>
          </a:bodyPr>
          <a:lstStyle/>
          <a:p>
            <a:pPr>
              <a:defRPr/>
            </a:pPr>
            <a:r>
              <a:rPr lang="fr-FR" sz="1400">
                <a:solidFill>
                  <a:srgbClr val="000000"/>
                </a:solidFill>
              </a:rPr>
              <a:t>Gelées</a:t>
            </a:r>
          </a:p>
        </p:txBody>
      </p:sp>
      <p:sp>
        <p:nvSpPr>
          <p:cNvPr id="40" name="ZoneTexte 67"/>
          <p:cNvSpPr>
            <a:spLocks/>
          </p:cNvSpPr>
          <p:nvPr/>
        </p:nvSpPr>
        <p:spPr bwMode="auto">
          <a:xfrm>
            <a:off x="-5255790" y="5029910"/>
            <a:ext cx="2161787" cy="523220"/>
          </a:xfrm>
          <a:prstGeom prst="rect">
            <a:avLst/>
          </a:prstGeom>
          <a:noFill/>
        </p:spPr>
        <p:txBody>
          <a:bodyPr wrap="square" rtlCol="0">
            <a:spAutoFit/>
          </a:bodyPr>
          <a:lstStyle/>
          <a:p>
            <a:pPr>
              <a:defRPr/>
            </a:pPr>
            <a:r>
              <a:rPr lang="fr-FR" sz="1400">
                <a:solidFill>
                  <a:srgbClr val="000000"/>
                </a:solidFill>
              </a:rPr>
              <a:t>Pression anormalement forte en ravageurs</a:t>
            </a:r>
          </a:p>
        </p:txBody>
      </p:sp>
      <p:sp>
        <p:nvSpPr>
          <p:cNvPr id="41" name="ZoneTexte 68"/>
          <p:cNvSpPr>
            <a:spLocks/>
          </p:cNvSpPr>
          <p:nvPr/>
        </p:nvSpPr>
        <p:spPr bwMode="auto">
          <a:xfrm>
            <a:off x="-5059201" y="3906508"/>
            <a:ext cx="2161787" cy="523220"/>
          </a:xfrm>
          <a:prstGeom prst="rect">
            <a:avLst/>
          </a:prstGeom>
          <a:noFill/>
        </p:spPr>
        <p:txBody>
          <a:bodyPr wrap="square" rtlCol="0">
            <a:spAutoFit/>
          </a:bodyPr>
          <a:lstStyle/>
          <a:p>
            <a:pPr>
              <a:defRPr/>
            </a:pPr>
            <a:r>
              <a:rPr lang="fr-FR" sz="1400">
                <a:solidFill>
                  <a:srgbClr val="000000"/>
                </a:solidFill>
              </a:rPr>
              <a:t>Pression anormalement forte en adventices</a:t>
            </a:r>
          </a:p>
        </p:txBody>
      </p:sp>
      <p:sp>
        <p:nvSpPr>
          <p:cNvPr id="42" name="ZoneTexte 69"/>
          <p:cNvSpPr>
            <a:spLocks/>
          </p:cNvSpPr>
          <p:nvPr/>
        </p:nvSpPr>
        <p:spPr bwMode="auto">
          <a:xfrm>
            <a:off x="-2897414" y="3906508"/>
            <a:ext cx="2161787" cy="523220"/>
          </a:xfrm>
          <a:prstGeom prst="rect">
            <a:avLst/>
          </a:prstGeom>
          <a:noFill/>
        </p:spPr>
        <p:txBody>
          <a:bodyPr wrap="square" rtlCol="0">
            <a:spAutoFit/>
          </a:bodyPr>
          <a:lstStyle/>
          <a:p>
            <a:pPr>
              <a:defRPr/>
            </a:pPr>
            <a:r>
              <a:rPr lang="fr-FR" sz="1400">
                <a:solidFill>
                  <a:srgbClr val="000000"/>
                </a:solidFill>
              </a:rPr>
              <a:t>Pression anormalement forte en maladie</a:t>
            </a:r>
          </a:p>
        </p:txBody>
      </p:sp>
      <p:pic>
        <p:nvPicPr>
          <p:cNvPr id="43" name="Image 70"/>
          <p:cNvPicPr>
            <a:picLocks noChangeAspect="1"/>
          </p:cNvPicPr>
          <p:nvPr/>
        </p:nvPicPr>
        <p:blipFill>
          <a:blip r:embed="rId15"/>
          <a:stretch/>
        </p:blipFill>
        <p:spPr bwMode="auto">
          <a:xfrm>
            <a:off x="-1996521" y="4630463"/>
            <a:ext cx="360000" cy="360000"/>
          </a:xfrm>
          <a:prstGeom prst="rect">
            <a:avLst/>
          </a:prstGeom>
        </p:spPr>
      </p:pic>
      <p:sp>
        <p:nvSpPr>
          <p:cNvPr id="44" name="ZoneTexte 71"/>
          <p:cNvSpPr>
            <a:spLocks/>
          </p:cNvSpPr>
          <p:nvPr/>
        </p:nvSpPr>
        <p:spPr bwMode="auto">
          <a:xfrm>
            <a:off x="-2985087" y="5108263"/>
            <a:ext cx="2161787" cy="307777"/>
          </a:xfrm>
          <a:prstGeom prst="rect">
            <a:avLst/>
          </a:prstGeom>
          <a:noFill/>
        </p:spPr>
        <p:txBody>
          <a:bodyPr wrap="square" rtlCol="0">
            <a:spAutoFit/>
          </a:bodyPr>
          <a:lstStyle/>
          <a:p>
            <a:pPr>
              <a:defRPr/>
            </a:pPr>
            <a:r>
              <a:rPr lang="fr-FR" sz="1400">
                <a:solidFill>
                  <a:srgbClr val="000000"/>
                </a:solidFill>
              </a:rPr>
              <a:t>Lutte par conservation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llipse 3"/>
          <p:cNvSpPr/>
          <p:nvPr/>
        </p:nvSpPr>
        <p:spPr bwMode="auto">
          <a:xfrm>
            <a:off x="2124447" y="6210796"/>
            <a:ext cx="1008112" cy="1008000"/>
          </a:xfrm>
          <a:prstGeom prst="ellipse">
            <a:avLst/>
          </a:prstGeom>
          <a:blipFill>
            <a:blip r:embed="rId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Espace réservé du texte 44"/>
          <p:cNvSpPr>
            <a:spLocks noGrp="1"/>
          </p:cNvSpPr>
          <p:nvPr>
            <p:ph type="body" sz="quarter" idx="10"/>
          </p:nvPr>
        </p:nvSpPr>
        <p:spPr bwMode="auto"/>
        <p:txBody>
          <a:bodyPr/>
          <a:lstStyle/>
          <a:p>
            <a:pPr>
              <a:defRPr/>
            </a:pPr>
            <a:endParaRPr lang="fr-FR"/>
          </a:p>
        </p:txBody>
      </p:sp>
      <p:sp>
        <p:nvSpPr>
          <p:cNvPr id="6" name="Espace réservé du texte 45"/>
          <p:cNvSpPr>
            <a:spLocks noGrp="1"/>
          </p:cNvSpPr>
          <p:nvPr>
            <p:ph type="body" sz="quarter" idx="11"/>
          </p:nvPr>
        </p:nvSpPr>
        <p:spPr bwMode="auto"/>
        <p:txBody>
          <a:bodyPr/>
          <a:lstStyle/>
          <a:p>
            <a:pPr>
              <a:defRPr/>
            </a:pPr>
            <a:endParaRPr lang="fr-FR"/>
          </a:p>
        </p:txBody>
      </p:sp>
      <p:sp>
        <p:nvSpPr>
          <p:cNvPr id="7" name="Espace réservé du texte 46"/>
          <p:cNvSpPr>
            <a:spLocks noGrp="1"/>
          </p:cNvSpPr>
          <p:nvPr>
            <p:ph type="body" sz="quarter" idx="12"/>
          </p:nvPr>
        </p:nvSpPr>
        <p:spPr bwMode="auto"/>
        <p:txBody>
          <a:bodyPr/>
          <a:lstStyle/>
          <a:p>
            <a:pPr>
              <a:defRPr/>
            </a:pPr>
            <a:endParaRPr lang="fr-FR"/>
          </a:p>
        </p:txBody>
      </p:sp>
      <p:sp>
        <p:nvSpPr>
          <p:cNvPr id="8" name="Espace réservé du texte 47"/>
          <p:cNvSpPr>
            <a:spLocks noGrp="1"/>
          </p:cNvSpPr>
          <p:nvPr>
            <p:ph type="body" sz="quarter" idx="13"/>
          </p:nvPr>
        </p:nvSpPr>
        <p:spPr bwMode="auto"/>
        <p:txBody>
          <a:bodyPr/>
          <a:lstStyle/>
          <a:p>
            <a:pPr>
              <a:defRPr/>
            </a:pPr>
            <a:endParaRPr lang="fr-FR"/>
          </a:p>
        </p:txBody>
      </p:sp>
      <p:sp>
        <p:nvSpPr>
          <p:cNvPr id="9" name="Espace réservé du texte 48"/>
          <p:cNvSpPr>
            <a:spLocks noGrp="1"/>
          </p:cNvSpPr>
          <p:nvPr>
            <p:ph type="body" sz="quarter" idx="14"/>
          </p:nvPr>
        </p:nvSpPr>
        <p:spPr bwMode="auto"/>
        <p:txBody>
          <a:bodyPr/>
          <a:lstStyle/>
          <a:p>
            <a:pPr>
              <a:defRPr/>
            </a:pPr>
            <a:endParaRPr lang="fr-FR"/>
          </a:p>
        </p:txBody>
      </p:sp>
      <p:sp>
        <p:nvSpPr>
          <p:cNvPr id="10" name="Espace réservé du texte 35"/>
          <p:cNvSpPr>
            <a:spLocks noGrp="1"/>
          </p:cNvSpPr>
          <p:nvPr>
            <p:ph type="body" sz="quarter" idx="15"/>
          </p:nvPr>
        </p:nvSpPr>
        <p:spPr bwMode="auto"/>
        <p:txBody>
          <a:bodyPr/>
          <a:lstStyle/>
          <a:p>
            <a:pPr>
              <a:defRPr/>
            </a:pPr>
            <a:r>
              <a:rPr lang="fr-FR"/>
              <a:t>« Description de l’apport du groupe et de l’accompagnement</a:t>
            </a:r>
            <a:endParaRPr/>
          </a:p>
          <a:p>
            <a:pPr>
              <a:defRPr/>
            </a:pPr>
            <a:r>
              <a:rPr lang="fr-FR"/>
              <a:t>DEPHY dans l’évolution du système.</a:t>
            </a:r>
            <a:endParaRPr/>
          </a:p>
          <a:p>
            <a:pPr>
              <a:defRPr/>
            </a:pPr>
            <a:r>
              <a:rPr lang="fr-FR"/>
              <a:t>Ni id que ipsande lliciun turerestiam et quunt as dollut quid</a:t>
            </a:r>
            <a:endParaRPr/>
          </a:p>
          <a:p>
            <a:pPr>
              <a:defRPr/>
            </a:pPr>
            <a:r>
              <a:rPr lang="pt-BR"/>
              <a:t>que volupta dolupta quaese voles ratum cor sendite id mo</a:t>
            </a:r>
            <a:endParaRPr/>
          </a:p>
          <a:p>
            <a:pPr>
              <a:defRPr/>
            </a:pPr>
            <a:r>
              <a:rPr lang="fr-FR"/>
              <a:t>ilicabore restionecum ullut ex ent.</a:t>
            </a:r>
            <a:endParaRPr/>
          </a:p>
          <a:p>
            <a:pPr>
              <a:defRPr/>
            </a:pPr>
            <a:r>
              <a:rPr lang="pt-BR"/>
              <a:t>Dolorum que nonem ra corrorum illuptaquia core ab il</a:t>
            </a:r>
            <a:endParaRPr/>
          </a:p>
          <a:p>
            <a:pPr>
              <a:defRPr/>
            </a:pPr>
            <a:r>
              <a:rPr lang="fr-FR"/>
              <a:t>modignis quas et alit haruptatur apienis etur, verit utecull</a:t>
            </a:r>
          </a:p>
          <a:p>
            <a:pPr>
              <a:defRPr/>
            </a:pPr>
            <a:r>
              <a:rPr lang="pt-BR"/>
              <a:t>eceatem hictem alique nam aut.».</a:t>
            </a:r>
            <a:endParaRPr/>
          </a:p>
          <a:p>
            <a:pPr>
              <a:defRPr/>
            </a:pPr>
            <a:r>
              <a:rPr lang="fr-FR"/>
              <a:t>Naturessum eturepu danissus. Lum sandenimin cum ne</a:t>
            </a:r>
            <a:endParaRPr/>
          </a:p>
          <a:p>
            <a:pPr>
              <a:defRPr/>
            </a:pPr>
            <a:r>
              <a:rPr lang="fr-FR"/>
              <a:t>volupta volupti busant as quodi voluptat ut labo. Ped exerrum</a:t>
            </a:r>
          </a:p>
          <a:p>
            <a:pPr>
              <a:defRPr/>
            </a:pPr>
            <a:r>
              <a:rPr lang="fr-FR"/>
              <a:t>facimus, occabore pelique necusa voluptae non reptaerum id</a:t>
            </a:r>
            <a:endParaRPr/>
          </a:p>
          <a:p>
            <a:pPr>
              <a:defRPr/>
            </a:pPr>
            <a:r>
              <a:rPr lang="pt-BR"/>
              <a:t>que a debisqui di tem ea dis reptur?</a:t>
            </a:r>
            <a:endParaRPr/>
          </a:p>
          <a:p>
            <a:pPr>
              <a:defRPr/>
            </a:pPr>
            <a:r>
              <a:rPr lang="fr-FR"/>
              <a:t>Agnihitisse velitior sima dolorestis aut maxim et, commos</a:t>
            </a:r>
          </a:p>
          <a:p>
            <a:pPr>
              <a:defRPr/>
            </a:pPr>
            <a:r>
              <a:rPr lang="fr-FR"/>
              <a:t>dent quiam unt event faccum quationsed qui quiam qui</a:t>
            </a:r>
            <a:endParaRPr/>
          </a:p>
          <a:p>
            <a:pPr>
              <a:defRPr/>
            </a:pPr>
            <a:r>
              <a:rPr lang="fr-FR"/>
              <a:t>nemporita conseque nobitis tiunde magnit fugitis ut estia</a:t>
            </a:r>
          </a:p>
          <a:p>
            <a:pPr>
              <a:defRPr/>
            </a:pPr>
            <a:r>
              <a:rPr lang="fr-FR"/>
              <a:t>volupta spernate sinctus doluptiis re nimin culla issimusdam</a:t>
            </a:r>
          </a:p>
          <a:p>
            <a:pPr>
              <a:defRPr/>
            </a:pPr>
            <a:r>
              <a:rPr lang="fr-FR"/>
              <a:t>enim facest expere labo. Itate ne eos eum eatissequia pere,</a:t>
            </a:r>
            <a:endParaRPr/>
          </a:p>
          <a:p>
            <a:pPr>
              <a:defRPr/>
            </a:pPr>
            <a:r>
              <a:rPr lang="fr-FR"/>
              <a:t>unt qui incitiur mi, velitatetur acerentior aut es pedit am faci</a:t>
            </a:r>
          </a:p>
          <a:p>
            <a:pPr>
              <a:defRPr/>
            </a:pPr>
            <a:r>
              <a:rPr lang="it-IT"/>
              <a:t>dundi iminci sum ide porporem qui sant, offici ut harum,</a:t>
            </a:r>
            <a:endParaRPr/>
          </a:p>
          <a:p>
            <a:pPr>
              <a:defRPr/>
            </a:pPr>
            <a:r>
              <a:rPr lang="fr-FR"/>
              <a:t>volorporibus sitatur ioruptatur aut.</a:t>
            </a:r>
            <a:endParaRPr/>
          </a:p>
          <a:p>
            <a:pPr>
              <a:defRPr/>
            </a:pPr>
            <a:endParaRPr lang="fr-FR"/>
          </a:p>
        </p:txBody>
      </p:sp>
      <p:sp>
        <p:nvSpPr>
          <p:cNvPr id="11" name="Espace réservé du texte 49"/>
          <p:cNvSpPr>
            <a:spLocks noGrp="1"/>
          </p:cNvSpPr>
          <p:nvPr>
            <p:ph type="body" sz="quarter" idx="16"/>
          </p:nvPr>
        </p:nvSpPr>
        <p:spPr bwMode="auto"/>
        <p:txBody>
          <a:bodyPr/>
          <a:lstStyle/>
          <a:p>
            <a:pPr>
              <a:defRPr/>
            </a:pPr>
            <a:endParaRPr lang="fr-FR"/>
          </a:p>
        </p:txBody>
      </p:sp>
      <p:sp>
        <p:nvSpPr>
          <p:cNvPr id="12" name="Espace réservé du texte 50"/>
          <p:cNvSpPr>
            <a:spLocks noGrp="1"/>
          </p:cNvSpPr>
          <p:nvPr>
            <p:ph type="body" sz="quarter" idx="17"/>
          </p:nvPr>
        </p:nvSpPr>
        <p:spPr bwMode="auto"/>
        <p:txBody>
          <a:bodyPr/>
          <a:lstStyle/>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a:spLocks/>
          </p:cNvSpPr>
          <p:nvPr/>
        </p:nvSpPr>
        <p:spPr bwMode="auto">
          <a:xfrm>
            <a:off x="540271" y="666180"/>
            <a:ext cx="1821717" cy="369332"/>
          </a:xfrm>
          <a:prstGeom prst="rect">
            <a:avLst/>
          </a:prstGeom>
          <a:noFill/>
        </p:spPr>
        <p:txBody>
          <a:bodyPr wrap="none" rtlCol="0">
            <a:spAutoFit/>
          </a:bodyPr>
          <a:lstStyle/>
          <a:p>
            <a:pPr>
              <a:defRPr/>
            </a:pPr>
            <a:r>
              <a:rPr lang="fr-FR"/>
              <a:t>Items de création</a:t>
            </a:r>
          </a:p>
        </p:txBody>
      </p:sp>
      <p:pic>
        <p:nvPicPr>
          <p:cNvPr id="5" name="Image 23"/>
          <p:cNvPicPr>
            <a:picLocks noChangeAspect="1"/>
          </p:cNvPicPr>
          <p:nvPr/>
        </p:nvPicPr>
        <p:blipFill>
          <a:blip r:embed="rId2"/>
          <a:stretch/>
        </p:blipFill>
        <p:spPr bwMode="auto">
          <a:xfrm>
            <a:off x="6085174" y="2282916"/>
            <a:ext cx="359999" cy="360761"/>
          </a:xfrm>
          <a:prstGeom prst="rect">
            <a:avLst/>
          </a:prstGeom>
        </p:spPr>
      </p:pic>
      <p:pic>
        <p:nvPicPr>
          <p:cNvPr id="6" name="Image 24"/>
          <p:cNvPicPr>
            <a:picLocks noChangeAspect="1"/>
          </p:cNvPicPr>
          <p:nvPr/>
        </p:nvPicPr>
        <p:blipFill>
          <a:blip r:embed="rId3"/>
          <a:stretch/>
        </p:blipFill>
        <p:spPr bwMode="auto">
          <a:xfrm>
            <a:off x="626968" y="2282915"/>
            <a:ext cx="360000" cy="360761"/>
          </a:xfrm>
          <a:prstGeom prst="rect">
            <a:avLst/>
          </a:prstGeom>
        </p:spPr>
      </p:pic>
      <p:pic>
        <p:nvPicPr>
          <p:cNvPr id="7" name="Image 25"/>
          <p:cNvPicPr>
            <a:picLocks noChangeAspect="1"/>
          </p:cNvPicPr>
          <p:nvPr/>
        </p:nvPicPr>
        <p:blipFill>
          <a:blip r:embed="rId4"/>
          <a:stretch/>
        </p:blipFill>
        <p:spPr bwMode="auto">
          <a:xfrm>
            <a:off x="1792359" y="2283296"/>
            <a:ext cx="360000" cy="360000"/>
          </a:xfrm>
          <a:prstGeom prst="rect">
            <a:avLst/>
          </a:prstGeom>
        </p:spPr>
      </p:pic>
      <p:pic>
        <p:nvPicPr>
          <p:cNvPr id="8" name="Image 26"/>
          <p:cNvPicPr>
            <a:picLocks noChangeAspect="1"/>
          </p:cNvPicPr>
          <p:nvPr/>
        </p:nvPicPr>
        <p:blipFill>
          <a:blip r:embed="rId5"/>
          <a:stretch/>
        </p:blipFill>
        <p:spPr bwMode="auto">
          <a:xfrm>
            <a:off x="3976384" y="2283296"/>
            <a:ext cx="360000" cy="360000"/>
          </a:xfrm>
          <a:prstGeom prst="rect">
            <a:avLst/>
          </a:prstGeom>
        </p:spPr>
      </p:pic>
      <p:pic>
        <p:nvPicPr>
          <p:cNvPr id="9" name="Image 27"/>
          <p:cNvPicPr>
            <a:picLocks noChangeAspect="1"/>
          </p:cNvPicPr>
          <p:nvPr/>
        </p:nvPicPr>
        <p:blipFill>
          <a:blip r:embed="rId6"/>
          <a:stretch/>
        </p:blipFill>
        <p:spPr bwMode="auto">
          <a:xfrm>
            <a:off x="851177" y="3166985"/>
            <a:ext cx="360000" cy="360000"/>
          </a:xfrm>
          <a:prstGeom prst="rect">
            <a:avLst/>
          </a:prstGeom>
        </p:spPr>
      </p:pic>
      <p:pic>
        <p:nvPicPr>
          <p:cNvPr id="10" name="Image 28"/>
          <p:cNvPicPr>
            <a:picLocks noChangeAspect="1"/>
          </p:cNvPicPr>
          <p:nvPr/>
        </p:nvPicPr>
        <p:blipFill>
          <a:blip r:embed="rId7"/>
          <a:stretch/>
        </p:blipFill>
        <p:spPr bwMode="auto">
          <a:xfrm>
            <a:off x="5062948" y="2283676"/>
            <a:ext cx="360000" cy="359240"/>
          </a:xfrm>
          <a:prstGeom prst="rect">
            <a:avLst/>
          </a:prstGeom>
        </p:spPr>
      </p:pic>
      <p:pic>
        <p:nvPicPr>
          <p:cNvPr id="11" name="Image 29"/>
          <p:cNvPicPr>
            <a:picLocks noChangeAspect="1"/>
          </p:cNvPicPr>
          <p:nvPr/>
        </p:nvPicPr>
        <p:blipFill>
          <a:blip r:embed="rId8"/>
          <a:stretch/>
        </p:blipFill>
        <p:spPr bwMode="auto">
          <a:xfrm>
            <a:off x="2881067" y="2283296"/>
            <a:ext cx="360000" cy="360000"/>
          </a:xfrm>
          <a:prstGeom prst="rect">
            <a:avLst/>
          </a:prstGeom>
        </p:spPr>
      </p:pic>
      <p:pic>
        <p:nvPicPr>
          <p:cNvPr id="12" name="Image 30"/>
          <p:cNvPicPr>
            <a:picLocks noChangeAspect="1"/>
          </p:cNvPicPr>
          <p:nvPr/>
        </p:nvPicPr>
        <p:blipFill>
          <a:blip r:embed="rId9"/>
          <a:stretch/>
        </p:blipFill>
        <p:spPr bwMode="auto">
          <a:xfrm>
            <a:off x="3000033" y="3205935"/>
            <a:ext cx="360000" cy="360000"/>
          </a:xfrm>
          <a:prstGeom prst="rect">
            <a:avLst/>
          </a:prstGeom>
        </p:spPr>
      </p:pic>
      <p:pic>
        <p:nvPicPr>
          <p:cNvPr id="13" name="Image 31"/>
          <p:cNvPicPr>
            <a:picLocks noChangeAspect="1"/>
          </p:cNvPicPr>
          <p:nvPr/>
        </p:nvPicPr>
        <p:blipFill>
          <a:blip r:embed="rId10"/>
          <a:stretch/>
        </p:blipFill>
        <p:spPr bwMode="auto">
          <a:xfrm>
            <a:off x="5240743" y="3225409"/>
            <a:ext cx="359240" cy="360000"/>
          </a:xfrm>
          <a:prstGeom prst="rect">
            <a:avLst/>
          </a:prstGeom>
        </p:spPr>
      </p:pic>
      <p:sp>
        <p:nvSpPr>
          <p:cNvPr id="14" name="ZoneTexte 32"/>
          <p:cNvSpPr>
            <a:spLocks/>
          </p:cNvSpPr>
          <p:nvPr/>
        </p:nvSpPr>
        <p:spPr bwMode="auto">
          <a:xfrm>
            <a:off x="290976" y="2648179"/>
            <a:ext cx="1062738" cy="307777"/>
          </a:xfrm>
          <a:prstGeom prst="rect">
            <a:avLst/>
          </a:prstGeom>
          <a:noFill/>
        </p:spPr>
        <p:txBody>
          <a:bodyPr wrap="square" rtlCol="0">
            <a:spAutoFit/>
          </a:bodyPr>
          <a:lstStyle/>
          <a:p>
            <a:pPr>
              <a:defRPr/>
            </a:pPr>
            <a:r>
              <a:rPr lang="fr-FR" sz="1400">
                <a:solidFill>
                  <a:srgbClr val="000000"/>
                </a:solidFill>
              </a:rPr>
              <a:t>Forte pluie</a:t>
            </a:r>
          </a:p>
        </p:txBody>
      </p:sp>
      <p:sp>
        <p:nvSpPr>
          <p:cNvPr id="15" name="ZoneTexte 33"/>
          <p:cNvSpPr>
            <a:spLocks/>
          </p:cNvSpPr>
          <p:nvPr/>
        </p:nvSpPr>
        <p:spPr bwMode="auto">
          <a:xfrm>
            <a:off x="1602602" y="2648179"/>
            <a:ext cx="1324934" cy="307777"/>
          </a:xfrm>
          <a:prstGeom prst="rect">
            <a:avLst/>
          </a:prstGeom>
          <a:noFill/>
        </p:spPr>
        <p:txBody>
          <a:bodyPr wrap="square" rtlCol="0">
            <a:spAutoFit/>
          </a:bodyPr>
          <a:lstStyle/>
          <a:p>
            <a:pPr>
              <a:defRPr/>
            </a:pPr>
            <a:r>
              <a:rPr lang="fr-FR" sz="1400">
                <a:solidFill>
                  <a:srgbClr val="000000"/>
                </a:solidFill>
              </a:rPr>
              <a:t>Inondation</a:t>
            </a:r>
          </a:p>
        </p:txBody>
      </p:sp>
      <p:sp>
        <p:nvSpPr>
          <p:cNvPr id="16" name="ZoneTexte 34"/>
          <p:cNvSpPr>
            <a:spLocks/>
          </p:cNvSpPr>
          <p:nvPr/>
        </p:nvSpPr>
        <p:spPr bwMode="auto">
          <a:xfrm>
            <a:off x="2697566" y="2648179"/>
            <a:ext cx="1324934" cy="307777"/>
          </a:xfrm>
          <a:prstGeom prst="rect">
            <a:avLst/>
          </a:prstGeom>
          <a:noFill/>
        </p:spPr>
        <p:txBody>
          <a:bodyPr wrap="square" rtlCol="0">
            <a:spAutoFit/>
          </a:bodyPr>
          <a:lstStyle/>
          <a:p>
            <a:pPr>
              <a:defRPr/>
            </a:pPr>
            <a:r>
              <a:rPr lang="fr-FR" sz="1400">
                <a:solidFill>
                  <a:srgbClr val="000000"/>
                </a:solidFill>
              </a:rPr>
              <a:t>Grêle</a:t>
            </a:r>
          </a:p>
        </p:txBody>
      </p:sp>
      <p:sp>
        <p:nvSpPr>
          <p:cNvPr id="17" name="ZoneTexte 35"/>
          <p:cNvSpPr>
            <a:spLocks/>
          </p:cNvSpPr>
          <p:nvPr/>
        </p:nvSpPr>
        <p:spPr bwMode="auto">
          <a:xfrm>
            <a:off x="3685877" y="2648179"/>
            <a:ext cx="1324934" cy="307777"/>
          </a:xfrm>
          <a:prstGeom prst="rect">
            <a:avLst/>
          </a:prstGeom>
          <a:noFill/>
        </p:spPr>
        <p:txBody>
          <a:bodyPr wrap="square" rtlCol="0">
            <a:spAutoFit/>
          </a:bodyPr>
          <a:lstStyle/>
          <a:p>
            <a:pPr>
              <a:defRPr/>
            </a:pPr>
            <a:r>
              <a:rPr lang="fr-FR" sz="1400">
                <a:solidFill>
                  <a:srgbClr val="000000"/>
                </a:solidFill>
              </a:rPr>
              <a:t>Sècheresse</a:t>
            </a:r>
          </a:p>
        </p:txBody>
      </p:sp>
      <p:sp>
        <p:nvSpPr>
          <p:cNvPr id="18" name="ZoneTexte 36"/>
          <p:cNvSpPr>
            <a:spLocks/>
          </p:cNvSpPr>
          <p:nvPr/>
        </p:nvSpPr>
        <p:spPr bwMode="auto">
          <a:xfrm>
            <a:off x="4924358" y="2540457"/>
            <a:ext cx="1324934" cy="523220"/>
          </a:xfrm>
          <a:prstGeom prst="rect">
            <a:avLst/>
          </a:prstGeom>
          <a:noFill/>
        </p:spPr>
        <p:txBody>
          <a:bodyPr wrap="square" rtlCol="0">
            <a:spAutoFit/>
          </a:bodyPr>
          <a:lstStyle/>
          <a:p>
            <a:pPr>
              <a:defRPr/>
            </a:pPr>
            <a:r>
              <a:rPr lang="fr-FR" sz="1400">
                <a:solidFill>
                  <a:srgbClr val="000000"/>
                </a:solidFill>
              </a:rPr>
              <a:t>Orage / Cyclones</a:t>
            </a:r>
          </a:p>
        </p:txBody>
      </p:sp>
      <p:sp>
        <p:nvSpPr>
          <p:cNvPr id="19" name="ZoneTexte 37"/>
          <p:cNvSpPr>
            <a:spLocks/>
          </p:cNvSpPr>
          <p:nvPr/>
        </p:nvSpPr>
        <p:spPr bwMode="auto">
          <a:xfrm>
            <a:off x="5969955" y="2648179"/>
            <a:ext cx="1324934" cy="307777"/>
          </a:xfrm>
          <a:prstGeom prst="rect">
            <a:avLst/>
          </a:prstGeom>
          <a:noFill/>
        </p:spPr>
        <p:txBody>
          <a:bodyPr wrap="square" rtlCol="0">
            <a:spAutoFit/>
          </a:bodyPr>
          <a:lstStyle/>
          <a:p>
            <a:pPr>
              <a:defRPr/>
            </a:pPr>
            <a:r>
              <a:rPr lang="fr-FR" sz="1400">
                <a:solidFill>
                  <a:srgbClr val="000000"/>
                </a:solidFill>
              </a:rPr>
              <a:t>Gelées</a:t>
            </a:r>
          </a:p>
        </p:txBody>
      </p:sp>
      <p:sp>
        <p:nvSpPr>
          <p:cNvPr id="20" name="ZoneTexte 38"/>
          <p:cNvSpPr>
            <a:spLocks/>
          </p:cNvSpPr>
          <p:nvPr/>
        </p:nvSpPr>
        <p:spPr bwMode="auto">
          <a:xfrm>
            <a:off x="108786" y="3686641"/>
            <a:ext cx="2161787" cy="523220"/>
          </a:xfrm>
          <a:prstGeom prst="rect">
            <a:avLst/>
          </a:prstGeom>
          <a:noFill/>
        </p:spPr>
        <p:txBody>
          <a:bodyPr wrap="square" rtlCol="0">
            <a:spAutoFit/>
          </a:bodyPr>
          <a:lstStyle/>
          <a:p>
            <a:pPr>
              <a:defRPr/>
            </a:pPr>
            <a:r>
              <a:rPr lang="fr-FR" sz="1400">
                <a:solidFill>
                  <a:srgbClr val="000000"/>
                </a:solidFill>
              </a:rPr>
              <a:t>Pression anormalement forte en ravageurs</a:t>
            </a:r>
          </a:p>
        </p:txBody>
      </p:sp>
      <p:sp>
        <p:nvSpPr>
          <p:cNvPr id="21" name="ZoneTexte 39"/>
          <p:cNvSpPr>
            <a:spLocks/>
          </p:cNvSpPr>
          <p:nvPr/>
        </p:nvSpPr>
        <p:spPr bwMode="auto">
          <a:xfrm>
            <a:off x="2274231" y="3686641"/>
            <a:ext cx="2161787" cy="523220"/>
          </a:xfrm>
          <a:prstGeom prst="rect">
            <a:avLst/>
          </a:prstGeom>
          <a:noFill/>
        </p:spPr>
        <p:txBody>
          <a:bodyPr wrap="square" rtlCol="0">
            <a:spAutoFit/>
          </a:bodyPr>
          <a:lstStyle/>
          <a:p>
            <a:pPr>
              <a:defRPr/>
            </a:pPr>
            <a:r>
              <a:rPr lang="fr-FR" sz="1400">
                <a:solidFill>
                  <a:srgbClr val="000000"/>
                </a:solidFill>
              </a:rPr>
              <a:t>Pression anormalement forte en adventices</a:t>
            </a:r>
          </a:p>
        </p:txBody>
      </p:sp>
      <p:sp>
        <p:nvSpPr>
          <p:cNvPr id="22" name="ZoneTexte 40"/>
          <p:cNvSpPr>
            <a:spLocks/>
          </p:cNvSpPr>
          <p:nvPr/>
        </p:nvSpPr>
        <p:spPr bwMode="auto">
          <a:xfrm>
            <a:off x="4436018" y="3686641"/>
            <a:ext cx="2161787" cy="523220"/>
          </a:xfrm>
          <a:prstGeom prst="rect">
            <a:avLst/>
          </a:prstGeom>
          <a:noFill/>
        </p:spPr>
        <p:txBody>
          <a:bodyPr wrap="square" rtlCol="0">
            <a:spAutoFit/>
          </a:bodyPr>
          <a:lstStyle/>
          <a:p>
            <a:pPr>
              <a:defRPr/>
            </a:pPr>
            <a:r>
              <a:rPr lang="fr-FR" sz="1400">
                <a:solidFill>
                  <a:srgbClr val="000000"/>
                </a:solidFill>
              </a:rPr>
              <a:t>Pression anormalement forte en maladie</a:t>
            </a:r>
          </a:p>
        </p:txBody>
      </p:sp>
      <p:sp>
        <p:nvSpPr>
          <p:cNvPr id="23" name="ZoneTexte 41"/>
          <p:cNvSpPr>
            <a:spLocks/>
          </p:cNvSpPr>
          <p:nvPr/>
        </p:nvSpPr>
        <p:spPr bwMode="auto">
          <a:xfrm>
            <a:off x="502358" y="987101"/>
            <a:ext cx="2663848" cy="338554"/>
          </a:xfrm>
          <a:prstGeom prst="rect">
            <a:avLst/>
          </a:prstGeom>
          <a:noFill/>
        </p:spPr>
        <p:txBody>
          <a:bodyPr wrap="square" rtlCol="0">
            <a:spAutoFit/>
          </a:bodyPr>
          <a:lstStyle/>
          <a:p>
            <a:pPr>
              <a:defRPr/>
            </a:pPr>
            <a:r>
              <a:rPr lang="fr-FR" sz="1600">
                <a:solidFill>
                  <a:srgbClr val="000000"/>
                </a:solidFill>
              </a:rPr>
              <a:t>Page 3</a:t>
            </a:r>
            <a:endParaRPr/>
          </a:p>
        </p:txBody>
      </p:sp>
      <p:pic>
        <p:nvPicPr>
          <p:cNvPr id="24" name="Image 42"/>
          <p:cNvPicPr>
            <a:picLocks noChangeAspect="1"/>
          </p:cNvPicPr>
          <p:nvPr/>
        </p:nvPicPr>
        <p:blipFill>
          <a:blip r:embed="rId11"/>
          <a:stretch/>
        </p:blipFill>
        <p:spPr bwMode="auto">
          <a:xfrm>
            <a:off x="919624" y="4410596"/>
            <a:ext cx="360000" cy="360000"/>
          </a:xfrm>
          <a:prstGeom prst="rect">
            <a:avLst/>
          </a:prstGeom>
        </p:spPr>
      </p:pic>
      <p:sp>
        <p:nvSpPr>
          <p:cNvPr id="25" name="ZoneTexte 43"/>
          <p:cNvSpPr>
            <a:spLocks/>
          </p:cNvSpPr>
          <p:nvPr/>
        </p:nvSpPr>
        <p:spPr bwMode="auto">
          <a:xfrm>
            <a:off x="224958" y="4910777"/>
            <a:ext cx="2161787" cy="307777"/>
          </a:xfrm>
          <a:prstGeom prst="rect">
            <a:avLst/>
          </a:prstGeom>
          <a:noFill/>
        </p:spPr>
        <p:txBody>
          <a:bodyPr wrap="square" rtlCol="0">
            <a:spAutoFit/>
          </a:bodyPr>
          <a:lstStyle/>
          <a:p>
            <a:pPr>
              <a:defRPr/>
            </a:pPr>
            <a:r>
              <a:rPr lang="fr-FR" sz="1400">
                <a:solidFill>
                  <a:srgbClr val="000000"/>
                </a:solidFill>
              </a:rPr>
              <a:t>Lutte par conservation</a:t>
            </a:r>
          </a:p>
        </p:txBody>
      </p:sp>
      <p:pic>
        <p:nvPicPr>
          <p:cNvPr id="26" name="Picture 2" descr="R:\DATA_PRIV\DATA_DEPHY\2013\02_PILOTAGE_PROJET\07_TRANSFERT_30000\07_Boite à outils\GT fiches valorisation\Trames fiches 30 000\Fiches pratiques remarquables\fiche remarquable Viticulture\viticulture-R-10.png"/>
          <p:cNvPicPr>
            <a:picLocks noChangeAspect="1" noChangeArrowheads="1"/>
          </p:cNvPicPr>
          <p:nvPr/>
        </p:nvPicPr>
        <p:blipFill>
          <a:blip r:embed="rId12"/>
          <a:stretch/>
        </p:blipFill>
        <p:spPr bwMode="auto">
          <a:xfrm>
            <a:off x="642938" y="1635746"/>
            <a:ext cx="182562" cy="182562"/>
          </a:xfrm>
          <a:prstGeom prst="rect">
            <a:avLst/>
          </a:prstGeom>
          <a:noFill/>
        </p:spPr>
      </p:pic>
      <p:pic>
        <p:nvPicPr>
          <p:cNvPr id="27" name="Picture 3" descr="R:\DATA_PRIV\DATA_DEPHY\2013\02_PILOTAGE_PROJET\07_TRANSFERT_30000\07_Boite à outils\GT fiches valorisation\Trames fiches 30 000\Fiches pratiques remarquables\fiche remarquable Viticulture\viticulture-R-11.png"/>
          <p:cNvPicPr>
            <a:picLocks noChangeAspect="1" noChangeArrowheads="1"/>
          </p:cNvPicPr>
          <p:nvPr/>
        </p:nvPicPr>
        <p:blipFill>
          <a:blip r:embed="rId13"/>
          <a:stretch/>
        </p:blipFill>
        <p:spPr bwMode="auto">
          <a:xfrm>
            <a:off x="1033463" y="1635746"/>
            <a:ext cx="182562" cy="182562"/>
          </a:xfrm>
          <a:prstGeom prst="rect">
            <a:avLst/>
          </a:prstGeom>
          <a:noFill/>
        </p:spPr>
      </p:pic>
      <p:pic>
        <p:nvPicPr>
          <p:cNvPr id="28" name="Picture 4" descr="R:\DATA_PRIV\DATA_DEPHY\2013\02_PILOTAGE_PROJET\07_TRANSFERT_30000\07_Boite à outils\GT fiches valorisation\Trames fiches 30 000\Fiches pratiques remarquables\fiche remarquable Viticulture\viticulture-R-12.png"/>
          <p:cNvPicPr>
            <a:picLocks noChangeAspect="1" noChangeArrowheads="1"/>
          </p:cNvPicPr>
          <p:nvPr/>
        </p:nvPicPr>
        <p:blipFill>
          <a:blip r:embed="rId14"/>
          <a:stretch/>
        </p:blipFill>
        <p:spPr bwMode="auto">
          <a:xfrm>
            <a:off x="1430357" y="1635746"/>
            <a:ext cx="182563" cy="1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929</Words>
  <Application>Microsoft Office PowerPoint</Application>
  <DocSecurity>0</DocSecurity>
  <PresentationFormat>Personnalisé</PresentationFormat>
  <Paragraphs>136</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Arial Black</vt:lpstr>
      <vt:lpstr>Calibri</vt:lpstr>
      <vt:lpstr>Corbel</vt:lpstr>
      <vt:lpstr>Corbel bold</vt:lpstr>
      <vt:lpstr>Edwardian Script ITC</vt:lpstr>
      <vt:lpstr>Thème Office</vt:lpstr>
      <vt:lpstr>Présentation PowerPoint</vt:lpstr>
      <vt:lpstr>Présentation PowerPoint</vt:lpstr>
      <vt:lpstr>Présentation PowerPoint</vt:lpstr>
      <vt:lpstr>Présentation PowerPoint</vt:lpstr>
    </vt:vector>
  </TitlesOfParts>
  <Manager/>
  <Company>APCA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Pauline BODIN</dc:creator>
  <cp:keywords/>
  <dc:description/>
  <cp:lastModifiedBy>Marc Audibert</cp:lastModifiedBy>
  <cp:revision>91</cp:revision>
  <dcterms:created xsi:type="dcterms:W3CDTF">2020-09-14T14:25:10Z</dcterms:created>
  <dcterms:modified xsi:type="dcterms:W3CDTF">2021-11-03T13:39:35Z</dcterms:modified>
  <cp:category/>
  <dc:identifier/>
  <cp:contentStatus/>
  <dc:language/>
  <cp:version/>
</cp:coreProperties>
</file>