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0693400" cy="7561263"/>
  <p:notesSz cx="7561263" cy="10693400"/>
  <p:defaultTextStyle>
    <a:defPPr>
      <a:defRPr lang="fr-FR"/>
    </a:defPPr>
    <a:lvl1pPr marL="0" algn="l" defTabSz="957838">
      <a:defRPr sz="1900">
        <a:solidFill>
          <a:schemeClr val="tx1"/>
        </a:solidFill>
        <a:latin typeface="+mn-lt"/>
        <a:ea typeface="+mn-ea"/>
        <a:cs typeface="+mn-cs"/>
      </a:defRPr>
    </a:lvl1pPr>
    <a:lvl2pPr marL="478919" algn="l" defTabSz="957838">
      <a:defRPr sz="1900">
        <a:solidFill>
          <a:schemeClr val="tx1"/>
        </a:solidFill>
        <a:latin typeface="+mn-lt"/>
        <a:ea typeface="+mn-ea"/>
        <a:cs typeface="+mn-cs"/>
      </a:defRPr>
    </a:lvl2pPr>
    <a:lvl3pPr marL="957838" algn="l" defTabSz="957838">
      <a:defRPr sz="1900">
        <a:solidFill>
          <a:schemeClr val="tx1"/>
        </a:solidFill>
        <a:latin typeface="+mn-lt"/>
        <a:ea typeface="+mn-ea"/>
        <a:cs typeface="+mn-cs"/>
      </a:defRPr>
    </a:lvl3pPr>
    <a:lvl4pPr marL="1436757" algn="l" defTabSz="957838">
      <a:defRPr sz="1900">
        <a:solidFill>
          <a:schemeClr val="tx1"/>
        </a:solidFill>
        <a:latin typeface="+mn-lt"/>
        <a:ea typeface="+mn-ea"/>
        <a:cs typeface="+mn-cs"/>
      </a:defRPr>
    </a:lvl4pPr>
    <a:lvl5pPr marL="1915677" algn="l" defTabSz="957838">
      <a:defRPr sz="1900">
        <a:solidFill>
          <a:schemeClr val="tx1"/>
        </a:solidFill>
        <a:latin typeface="+mn-lt"/>
        <a:ea typeface="+mn-ea"/>
        <a:cs typeface="+mn-cs"/>
      </a:defRPr>
    </a:lvl5pPr>
    <a:lvl6pPr marL="2394596" algn="l" defTabSz="957838">
      <a:defRPr sz="1900">
        <a:solidFill>
          <a:schemeClr val="tx1"/>
        </a:solidFill>
        <a:latin typeface="+mn-lt"/>
        <a:ea typeface="+mn-ea"/>
        <a:cs typeface="+mn-cs"/>
      </a:defRPr>
    </a:lvl6pPr>
    <a:lvl7pPr marL="2873515" algn="l" defTabSz="957838">
      <a:defRPr sz="1900">
        <a:solidFill>
          <a:schemeClr val="tx1"/>
        </a:solidFill>
        <a:latin typeface="+mn-lt"/>
        <a:ea typeface="+mn-ea"/>
        <a:cs typeface="+mn-cs"/>
      </a:defRPr>
    </a:lvl7pPr>
    <a:lvl8pPr marL="3352434" algn="l" defTabSz="957838">
      <a:defRPr sz="1900">
        <a:solidFill>
          <a:schemeClr val="tx1"/>
        </a:solidFill>
        <a:latin typeface="+mn-lt"/>
        <a:ea typeface="+mn-ea"/>
        <a:cs typeface="+mn-cs"/>
      </a:defRPr>
    </a:lvl8pPr>
    <a:lvl9pPr marL="3831353" algn="l" defTabSz="957838">
      <a:defRPr sz="19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146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R:\DATA_PRIV\DATA_DEPHY\2013\02_PILOTAGE_PROJET\07_TRANSFERT_30000\07_Boite à outils\GT fiches valorisation\Trames fiches 30 000\Fiches trajectoires\fiche trajectoire GCPE1\GCPE-29.png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-13656" y="4409355"/>
            <a:ext cx="10280650" cy="3187700"/>
          </a:xfrm>
          <a:prstGeom prst="rect">
            <a:avLst/>
          </a:prstGeom>
          <a:noFill/>
        </p:spPr>
      </p:pic>
      <p:sp>
        <p:nvSpPr>
          <p:cNvPr id="5" name="Titre 1"/>
          <p:cNvSpPr>
            <a:spLocks noGrp="1"/>
          </p:cNvSpPr>
          <p:nvPr>
            <p:ph type="ctrTitle"/>
          </p:nvPr>
        </p:nvSpPr>
        <p:spPr bwMode="auto">
          <a:xfrm>
            <a:off x="802005" y="2348895"/>
            <a:ext cx="9089390" cy="1620771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604010" y="4284717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E36566A-1B5B-446F-B70B-B485A1F3A60C}" type="datetimeFigureOut">
              <a:rPr lang="fr-FR"/>
              <a:t>11/11/2020</a:t>
            </a:fld>
            <a:endParaRPr lang="fr-FR"/>
          </a:p>
        </p:txBody>
      </p:sp>
      <p:pic>
        <p:nvPicPr>
          <p:cNvPr id="8" name="Picture 4" descr="R:\DATA_PRIV\DATA_DEPHY\2013\02_PILOTAGE_PROJET\07_TRANSFERT_30000\07_Boite à outils\GT fiches valorisation\Trames fiches 30 000\Fiches trajectoires\fiche trajectoire GCPE2\fiche trajectoire GCPE_02 copie.png"/>
          <p:cNvPicPr>
            <a:picLocks noChangeAspect="1" noChangeArrowheads="1"/>
          </p:cNvPicPr>
          <p:nvPr userDrawn="1"/>
        </p:nvPicPr>
        <p:blipFill>
          <a:blip r:embed="rId3"/>
          <a:stretch/>
        </p:blipFill>
        <p:spPr bwMode="auto">
          <a:xfrm>
            <a:off x="17963" y="251"/>
            <a:ext cx="10694988" cy="165735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 userDrawn="1"/>
        </p:nvSpPr>
        <p:spPr bwMode="auto">
          <a:xfrm>
            <a:off x="750543" y="3127734"/>
            <a:ext cx="9312573" cy="432048"/>
          </a:xfrm>
          <a:prstGeom prst="rect">
            <a:avLst/>
          </a:prstGeom>
          <a:solidFill>
            <a:srgbClr val="FCD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749284" y="3559783"/>
            <a:ext cx="9313833" cy="432048"/>
          </a:xfrm>
          <a:prstGeom prst="rect">
            <a:avLst/>
          </a:prstGeom>
          <a:solidFill>
            <a:srgbClr val="FEE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749282" y="4418448"/>
            <a:ext cx="9313832" cy="432048"/>
          </a:xfrm>
          <a:prstGeom prst="rect">
            <a:avLst/>
          </a:prstGeom>
          <a:solidFill>
            <a:srgbClr val="F8F7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752364" y="5092817"/>
            <a:ext cx="9313225" cy="432048"/>
          </a:xfrm>
          <a:prstGeom prst="rect">
            <a:avLst/>
          </a:prstGeom>
          <a:solidFill>
            <a:srgbClr val="F9F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752362" y="5524865"/>
            <a:ext cx="9313226" cy="432048"/>
          </a:xfrm>
          <a:prstGeom prst="rect">
            <a:avLst/>
          </a:prstGeom>
          <a:solidFill>
            <a:srgbClr val="F2E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752362" y="5954778"/>
            <a:ext cx="9313226" cy="432048"/>
          </a:xfrm>
          <a:prstGeom prst="rect">
            <a:avLst/>
          </a:prstGeom>
          <a:solidFill>
            <a:srgbClr val="ECD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752362" y="6383531"/>
            <a:ext cx="9313226" cy="432048"/>
          </a:xfrm>
          <a:prstGeom prst="rect">
            <a:avLst/>
          </a:prstGeom>
          <a:solidFill>
            <a:srgbClr val="E5CD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749284" y="2267967"/>
            <a:ext cx="9313829" cy="432048"/>
          </a:xfrm>
          <a:prstGeom prst="rect">
            <a:avLst/>
          </a:prstGeom>
          <a:solidFill>
            <a:srgbClr val="F9BC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749284" y="3986699"/>
            <a:ext cx="9313833" cy="432048"/>
          </a:xfrm>
          <a:prstGeom prst="rect">
            <a:avLst/>
          </a:prstGeom>
          <a:solidFill>
            <a:srgbClr val="FDED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Rectangle 17"/>
          <p:cNvSpPr/>
          <p:nvPr userDrawn="1"/>
        </p:nvSpPr>
        <p:spPr bwMode="auto">
          <a:xfrm>
            <a:off x="750543" y="2700015"/>
            <a:ext cx="9312573" cy="432048"/>
          </a:xfrm>
          <a:prstGeom prst="rect">
            <a:avLst/>
          </a:prstGeom>
          <a:solidFill>
            <a:srgbClr val="FB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Rectangle 18"/>
          <p:cNvSpPr/>
          <p:nvPr userDrawn="1"/>
        </p:nvSpPr>
        <p:spPr bwMode="auto">
          <a:xfrm>
            <a:off x="749285" y="1836415"/>
            <a:ext cx="9313829" cy="432048"/>
          </a:xfrm>
          <a:prstGeom prst="rect">
            <a:avLst/>
          </a:prstGeom>
          <a:solidFill>
            <a:srgbClr val="F8B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0" name="Picture 6" descr="R:\DATA_PRIV\DATA_DEPHY\2013\02_PILOTAGE_PROJET\07_TRANSFERT_30000\07_Boite à outils\GT fiches valorisation\Trames fiches 30 000\Fiches trajectoires\fiche trajectoire GCPE2\fiche trajectoire GCPE-32.png"/>
          <p:cNvPicPr>
            <a:picLocks noChangeAspect="1" noChangeArrowheads="1"/>
          </p:cNvPicPr>
          <p:nvPr userDrawn="1"/>
        </p:nvPicPr>
        <p:blipFill>
          <a:blip r:embed="rId4"/>
          <a:stretch/>
        </p:blipFill>
        <p:spPr bwMode="auto">
          <a:xfrm>
            <a:off x="3402484" y="1598696"/>
            <a:ext cx="3846513" cy="576263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 userDrawn="1"/>
        </p:nvSpPr>
        <p:spPr bwMode="auto">
          <a:xfrm>
            <a:off x="8641188" y="2681871"/>
            <a:ext cx="1944216" cy="2959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2" name="Picture 7" descr="R:\DATA_PRIV\DATA_DEPHY\2013\02_PILOTAGE_PROJET\07_TRANSFERT_30000\07_Boite à outils\GT fiches valorisation\Trames fiches 30 000\Fiches trajectoires\fiche trajectoire GCPE2\GCPE-18.png"/>
          <p:cNvPicPr>
            <a:picLocks noChangeAspect="1" noChangeArrowheads="1"/>
          </p:cNvPicPr>
          <p:nvPr userDrawn="1"/>
        </p:nvPicPr>
        <p:blipFill>
          <a:blip r:embed="rId5"/>
          <a:stretch/>
        </p:blipFill>
        <p:spPr bwMode="auto">
          <a:xfrm>
            <a:off x="8803084" y="2785083"/>
            <a:ext cx="1338262" cy="539750"/>
          </a:xfrm>
          <a:prstGeom prst="rect">
            <a:avLst/>
          </a:prstGeom>
          <a:noFill/>
        </p:spPr>
      </p:pic>
      <p:sp>
        <p:nvSpPr>
          <p:cNvPr id="23" name="ZoneTexte 22"/>
          <p:cNvSpPr>
            <a:spLocks noAdjustHandles="1"/>
          </p:cNvSpPr>
          <p:nvPr userDrawn="1"/>
        </p:nvSpPr>
        <p:spPr bwMode="auto">
          <a:xfrm>
            <a:off x="4284687" y="954212"/>
            <a:ext cx="2664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 b="1" i="1">
                <a:solidFill>
                  <a:srgbClr val="F9764C"/>
                </a:solidFill>
                <a:latin typeface="Corbel bold"/>
              </a:rPr>
              <a:t>Vers des systèmes agroécologiques à bas niveau de phytos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E36566A-1B5B-446F-B70B-B485A1F3A60C}" type="datetimeFigureOut">
              <a:rPr lang="fr-FR"/>
              <a:t>11/11/2020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06A2C2F-BD17-4BB2-881B-9607E3258D6D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9067113" y="334306"/>
            <a:ext cx="2812588" cy="7113188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625639" y="334306"/>
            <a:ext cx="8263250" cy="7113188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E36566A-1B5B-446F-B70B-B485A1F3A60C}" type="datetimeFigureOut">
              <a:rPr lang="fr-FR"/>
              <a:t>11/11/2020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06A2C2F-BD17-4BB2-881B-9607E3258D6D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E36566A-1B5B-446F-B70B-B485A1F3A60C}" type="datetimeFigureOut">
              <a:rPr lang="fr-FR"/>
              <a:t>11/11/2020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06A2C2F-BD17-4BB2-881B-9607E3258D6D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844704" y="4858814"/>
            <a:ext cx="9089390" cy="1501751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44704" y="3204786"/>
            <a:ext cx="9089390" cy="1654026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9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367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5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24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13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E36566A-1B5B-446F-B70B-B485A1F3A60C}" type="datetimeFigureOut">
              <a:rPr lang="fr-FR"/>
              <a:t>11/11/2020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06A2C2F-BD17-4BB2-881B-9607E3258D6D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625638" y="1944575"/>
            <a:ext cx="5537918" cy="5502919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6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341783" y="1944575"/>
            <a:ext cx="5537919" cy="5502919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E36566A-1B5B-446F-B70B-B485A1F3A60C}" type="datetimeFigureOut">
              <a:rPr lang="fr-FR"/>
              <a:t>11/11/2020</a:t>
            </a:fld>
            <a:endParaRPr lang="fr-FR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06A2C2F-BD17-4BB2-881B-9607E3258D6D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534670" y="302802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34671" y="1692533"/>
            <a:ext cx="4724775" cy="705367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19" indent="0">
              <a:buNone/>
              <a:defRPr sz="2100" b="1"/>
            </a:lvl2pPr>
            <a:lvl3pPr marL="957838" indent="0">
              <a:buNone/>
              <a:defRPr sz="1900" b="1"/>
            </a:lvl3pPr>
            <a:lvl4pPr marL="1436757" indent="0">
              <a:buNone/>
              <a:defRPr sz="1700" b="1"/>
            </a:lvl4pPr>
            <a:lvl5pPr marL="1915677" indent="0">
              <a:buNone/>
              <a:defRPr sz="1700" b="1"/>
            </a:lvl5pPr>
            <a:lvl6pPr marL="2394596" indent="0">
              <a:buNone/>
              <a:defRPr sz="1700" b="1"/>
            </a:lvl6pPr>
            <a:lvl7pPr marL="2873515" indent="0">
              <a:buNone/>
              <a:defRPr sz="1700" b="1"/>
            </a:lvl7pPr>
            <a:lvl8pPr marL="3352434" indent="0">
              <a:buNone/>
              <a:defRPr sz="1700" b="1"/>
            </a:lvl8pPr>
            <a:lvl9pPr marL="3831353" indent="0">
              <a:buNone/>
              <a:defRPr sz="1700" b="1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6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534671" y="2397901"/>
            <a:ext cx="4724775" cy="435647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5432101" y="1692533"/>
            <a:ext cx="4726631" cy="705367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19" indent="0">
              <a:buNone/>
              <a:defRPr sz="2100" b="1"/>
            </a:lvl2pPr>
            <a:lvl3pPr marL="957838" indent="0">
              <a:buNone/>
              <a:defRPr sz="1900" b="1"/>
            </a:lvl3pPr>
            <a:lvl4pPr marL="1436757" indent="0">
              <a:buNone/>
              <a:defRPr sz="1700" b="1"/>
            </a:lvl4pPr>
            <a:lvl5pPr marL="1915677" indent="0">
              <a:buNone/>
              <a:defRPr sz="1700" b="1"/>
            </a:lvl5pPr>
            <a:lvl6pPr marL="2394596" indent="0">
              <a:buNone/>
              <a:defRPr sz="1700" b="1"/>
            </a:lvl6pPr>
            <a:lvl7pPr marL="2873515" indent="0">
              <a:buNone/>
              <a:defRPr sz="1700" b="1"/>
            </a:lvl7pPr>
            <a:lvl8pPr marL="3352434" indent="0">
              <a:buNone/>
              <a:defRPr sz="1700" b="1"/>
            </a:lvl8pPr>
            <a:lvl9pPr marL="3831353" indent="0">
              <a:buNone/>
              <a:defRPr sz="1700" b="1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8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5432101" y="2397901"/>
            <a:ext cx="4726631" cy="435647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E36566A-1B5B-446F-B70B-B485A1F3A60C}" type="datetimeFigureOut">
              <a:rPr lang="fr-FR"/>
              <a:t>11/11/2020</a:t>
            </a:fld>
            <a:endParaRPr lang="fr-FR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06A2C2F-BD17-4BB2-881B-9607E3258D6D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E36566A-1B5B-446F-B70B-B485A1F3A60C}" type="datetimeFigureOut">
              <a:rPr lang="fr-FR"/>
              <a:t>11/11/2020</a:t>
            </a:fld>
            <a:endParaRPr 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06A2C2F-BD17-4BB2-881B-9607E3258D6D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E36566A-1B5B-446F-B70B-B485A1F3A60C}" type="datetimeFigureOut">
              <a:rPr lang="fr-FR"/>
              <a:t>11/11/2020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06A2C2F-BD17-4BB2-881B-9607E3258D6D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534672" y="301050"/>
            <a:ext cx="3518055" cy="1281214"/>
          </a:xfrm>
        </p:spPr>
        <p:txBody>
          <a:bodyPr anchor="b"/>
          <a:lstStyle>
            <a:lvl1pPr algn="l">
              <a:defRPr sz="2100" b="1"/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4180822" y="301052"/>
            <a:ext cx="5977909" cy="6453328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534672" y="1582266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78919" indent="0">
              <a:buNone/>
              <a:defRPr sz="1300"/>
            </a:lvl2pPr>
            <a:lvl3pPr marL="957838" indent="0">
              <a:buNone/>
              <a:defRPr sz="1000"/>
            </a:lvl3pPr>
            <a:lvl4pPr marL="1436757" indent="0">
              <a:buNone/>
              <a:defRPr sz="900"/>
            </a:lvl4pPr>
            <a:lvl5pPr marL="1915677" indent="0">
              <a:buNone/>
              <a:defRPr sz="900"/>
            </a:lvl5pPr>
            <a:lvl6pPr marL="2394596" indent="0">
              <a:buNone/>
              <a:defRPr sz="900"/>
            </a:lvl6pPr>
            <a:lvl7pPr marL="2873515" indent="0">
              <a:buNone/>
              <a:defRPr sz="900"/>
            </a:lvl7pPr>
            <a:lvl8pPr marL="3352434" indent="0">
              <a:buNone/>
              <a:defRPr sz="900"/>
            </a:lvl8pPr>
            <a:lvl9pPr marL="3831353" indent="0">
              <a:buNone/>
              <a:defRPr sz="9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E36566A-1B5B-446F-B70B-B485A1F3A60C}" type="datetimeFigureOut">
              <a:rPr lang="fr-FR"/>
              <a:t>11/11/2020</a:t>
            </a:fld>
            <a:endParaRPr lang="fr-FR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06A2C2F-BD17-4BB2-881B-9607E3258D6D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100" b="1"/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400"/>
            </a:lvl1pPr>
            <a:lvl2pPr marL="478919" indent="0">
              <a:buNone/>
              <a:defRPr sz="2900"/>
            </a:lvl2pPr>
            <a:lvl3pPr marL="957838" indent="0">
              <a:buNone/>
              <a:defRPr sz="2500"/>
            </a:lvl3pPr>
            <a:lvl4pPr marL="1436757" indent="0">
              <a:buNone/>
              <a:defRPr sz="2100"/>
            </a:lvl4pPr>
            <a:lvl5pPr marL="1915677" indent="0">
              <a:buNone/>
              <a:defRPr sz="2100"/>
            </a:lvl5pPr>
            <a:lvl6pPr marL="2394596" indent="0">
              <a:buNone/>
              <a:defRPr sz="2100"/>
            </a:lvl6pPr>
            <a:lvl7pPr marL="2873515" indent="0">
              <a:buNone/>
              <a:defRPr sz="2100"/>
            </a:lvl7pPr>
            <a:lvl8pPr marL="3352434" indent="0">
              <a:buNone/>
              <a:defRPr sz="2100"/>
            </a:lvl8pPr>
            <a:lvl9pPr marL="3831353" indent="0">
              <a:buNone/>
              <a:defRPr sz="21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78919" indent="0">
              <a:buNone/>
              <a:defRPr sz="1300"/>
            </a:lvl2pPr>
            <a:lvl3pPr marL="957838" indent="0">
              <a:buNone/>
              <a:defRPr sz="1000"/>
            </a:lvl3pPr>
            <a:lvl4pPr marL="1436757" indent="0">
              <a:buNone/>
              <a:defRPr sz="900"/>
            </a:lvl4pPr>
            <a:lvl5pPr marL="1915677" indent="0">
              <a:buNone/>
              <a:defRPr sz="900"/>
            </a:lvl5pPr>
            <a:lvl6pPr marL="2394596" indent="0">
              <a:buNone/>
              <a:defRPr sz="900"/>
            </a:lvl6pPr>
            <a:lvl7pPr marL="2873515" indent="0">
              <a:buNone/>
              <a:defRPr sz="900"/>
            </a:lvl7pPr>
            <a:lvl8pPr marL="3352434" indent="0">
              <a:buNone/>
              <a:defRPr sz="900"/>
            </a:lvl8pPr>
            <a:lvl9pPr marL="3831353" indent="0">
              <a:buNone/>
              <a:defRPr sz="9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E36566A-1B5B-446F-B70B-B485A1F3A60C}" type="datetimeFigureOut">
              <a:rPr lang="fr-FR"/>
              <a:t>11/11/2020</a:t>
            </a:fld>
            <a:endParaRPr lang="fr-FR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06A2C2F-BD17-4BB2-881B-9607E3258D6D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534670" y="302802"/>
            <a:ext cx="9624060" cy="1260211"/>
          </a:xfrm>
          <a:prstGeom prst="rect">
            <a:avLst/>
          </a:prstGeom>
        </p:spPr>
        <p:txBody>
          <a:bodyPr vert="horz" lIns="95784" tIns="47892" rIns="95784" bIns="47892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34670" y="1764296"/>
            <a:ext cx="9624060" cy="4990084"/>
          </a:xfrm>
          <a:prstGeom prst="rect">
            <a:avLst/>
          </a:prstGeom>
        </p:spPr>
        <p:txBody>
          <a:bodyPr vert="horz" lIns="95784" tIns="47892" rIns="95784" bIns="47892" rtlCol="0">
            <a:normAutofit/>
          </a:bodyPr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534671" y="7008173"/>
            <a:ext cx="2495127" cy="402567"/>
          </a:xfrm>
          <a:prstGeom prst="rect">
            <a:avLst/>
          </a:prstGeom>
        </p:spPr>
        <p:txBody>
          <a:bodyPr vert="horz" lIns="95784" tIns="47892" rIns="95784" bIns="4789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E36566A-1B5B-446F-B70B-B485A1F3A60C}" type="datetimeFigureOut">
              <a:rPr lang="fr-FR"/>
              <a:t>11/11/2020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3653581" y="7008173"/>
            <a:ext cx="3386243" cy="402567"/>
          </a:xfrm>
          <a:prstGeom prst="rect">
            <a:avLst/>
          </a:prstGeom>
        </p:spPr>
        <p:txBody>
          <a:bodyPr vert="horz" lIns="95784" tIns="47892" rIns="95784" bIns="4789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7663604" y="7008173"/>
            <a:ext cx="2495127" cy="402567"/>
          </a:xfrm>
          <a:prstGeom prst="rect">
            <a:avLst/>
          </a:prstGeom>
        </p:spPr>
        <p:txBody>
          <a:bodyPr vert="horz" lIns="95784" tIns="47892" rIns="95784" bIns="4789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06A2C2F-BD17-4BB2-881B-9607E3258D6D}" type="slidenum">
              <a:rPr lang="fr-FR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57838">
        <a:spcBef>
          <a:spcPts val="0"/>
        </a:spcBef>
        <a:buNone/>
        <a:defRPr sz="46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189" indent="-359189" algn="l" defTabSz="957838">
        <a:spcBef>
          <a:spcPts val="0"/>
        </a:spcBef>
        <a:buFont typeface="Arial"/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78244" indent="-299324" algn="l" defTabSz="957838">
        <a:spcBef>
          <a:spcPts val="0"/>
        </a:spcBef>
        <a:buFont typeface="Arial"/>
        <a:buChar char="–"/>
        <a:defRPr sz="2900">
          <a:solidFill>
            <a:schemeClr val="tx1"/>
          </a:solidFill>
          <a:latin typeface="+mn-lt"/>
          <a:ea typeface="+mn-ea"/>
          <a:cs typeface="+mn-cs"/>
        </a:defRPr>
      </a:lvl2pPr>
      <a:lvl3pPr marL="1197298" indent="-239460" algn="l" defTabSz="957838">
        <a:spcBef>
          <a:spcPts val="0"/>
        </a:spcBef>
        <a:buFont typeface="Arial"/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3pPr>
      <a:lvl4pPr marL="1676217" indent="-239460" algn="l" defTabSz="957838">
        <a:spcBef>
          <a:spcPts val="0"/>
        </a:spcBef>
        <a:buFont typeface="Arial"/>
        <a:buChar char="–"/>
        <a:defRPr sz="2100">
          <a:solidFill>
            <a:schemeClr val="tx1"/>
          </a:solidFill>
          <a:latin typeface="+mn-lt"/>
          <a:ea typeface="+mn-ea"/>
          <a:cs typeface="+mn-cs"/>
        </a:defRPr>
      </a:lvl4pPr>
      <a:lvl5pPr marL="2155136" indent="-239460" algn="l" defTabSz="957838">
        <a:spcBef>
          <a:spcPts val="0"/>
        </a:spcBef>
        <a:buFont typeface="Arial"/>
        <a:buChar char="»"/>
        <a:defRPr sz="2100">
          <a:solidFill>
            <a:schemeClr val="tx1"/>
          </a:solidFill>
          <a:latin typeface="+mn-lt"/>
          <a:ea typeface="+mn-ea"/>
          <a:cs typeface="+mn-cs"/>
        </a:defRPr>
      </a:lvl5pPr>
      <a:lvl6pPr marL="2634055" indent="-239460" algn="l" defTabSz="957838">
        <a:spcBef>
          <a:spcPts val="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6pPr>
      <a:lvl7pPr marL="3112975" indent="-239460" algn="l" defTabSz="957838">
        <a:spcBef>
          <a:spcPts val="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7pPr>
      <a:lvl8pPr marL="3591894" indent="-239460" algn="l" defTabSz="957838">
        <a:spcBef>
          <a:spcPts val="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8pPr>
      <a:lvl9pPr marL="4070813" indent="-239460" algn="l" defTabSz="957838">
        <a:spcBef>
          <a:spcPts val="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57838"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478919" algn="l" defTabSz="957838">
        <a:defRPr sz="1900">
          <a:solidFill>
            <a:schemeClr val="tx1"/>
          </a:solidFill>
          <a:latin typeface="+mn-lt"/>
          <a:ea typeface="+mn-ea"/>
          <a:cs typeface="+mn-cs"/>
        </a:defRPr>
      </a:lvl2pPr>
      <a:lvl3pPr marL="957838" algn="l" defTabSz="957838">
        <a:defRPr sz="1900">
          <a:solidFill>
            <a:schemeClr val="tx1"/>
          </a:solidFill>
          <a:latin typeface="+mn-lt"/>
          <a:ea typeface="+mn-ea"/>
          <a:cs typeface="+mn-cs"/>
        </a:defRPr>
      </a:lvl3pPr>
      <a:lvl4pPr marL="1436757" algn="l" defTabSz="957838">
        <a:defRPr sz="1900">
          <a:solidFill>
            <a:schemeClr val="tx1"/>
          </a:solidFill>
          <a:latin typeface="+mn-lt"/>
          <a:ea typeface="+mn-ea"/>
          <a:cs typeface="+mn-cs"/>
        </a:defRPr>
      </a:lvl4pPr>
      <a:lvl5pPr marL="1915677" algn="l" defTabSz="957838">
        <a:defRPr sz="1900">
          <a:solidFill>
            <a:schemeClr val="tx1"/>
          </a:solidFill>
          <a:latin typeface="+mn-lt"/>
          <a:ea typeface="+mn-ea"/>
          <a:cs typeface="+mn-cs"/>
        </a:defRPr>
      </a:lvl5pPr>
      <a:lvl6pPr marL="2394596" algn="l" defTabSz="957838">
        <a:defRPr sz="1900">
          <a:solidFill>
            <a:schemeClr val="tx1"/>
          </a:solidFill>
          <a:latin typeface="+mn-lt"/>
          <a:ea typeface="+mn-ea"/>
          <a:cs typeface="+mn-cs"/>
        </a:defRPr>
      </a:lvl6pPr>
      <a:lvl7pPr marL="2873515" algn="l" defTabSz="957838">
        <a:defRPr sz="1900">
          <a:solidFill>
            <a:schemeClr val="tx1"/>
          </a:solidFill>
          <a:latin typeface="+mn-lt"/>
          <a:ea typeface="+mn-ea"/>
          <a:cs typeface="+mn-cs"/>
        </a:defRPr>
      </a:lvl7pPr>
      <a:lvl8pPr marL="3352434" algn="l" defTabSz="957838">
        <a:defRPr sz="1900">
          <a:solidFill>
            <a:schemeClr val="tx1"/>
          </a:solidFill>
          <a:latin typeface="+mn-lt"/>
          <a:ea typeface="+mn-ea"/>
          <a:cs typeface="+mn-cs"/>
        </a:defRPr>
      </a:lvl8pPr>
      <a:lvl9pPr marL="3831353" algn="l" defTabSz="957838">
        <a:defRPr sz="19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ZoneTexte 43"/>
          <p:cNvSpPr>
            <a:spLocks/>
          </p:cNvSpPr>
          <p:nvPr/>
        </p:nvSpPr>
        <p:spPr bwMode="auto">
          <a:xfrm>
            <a:off x="855671" y="3228345"/>
            <a:ext cx="864095" cy="230832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>
              <a:defRPr/>
            </a:pPr>
            <a:r>
              <a:rPr lang="fr-FR" sz="900" b="1" i="1">
                <a:solidFill>
                  <a:srgbClr val="F9764C"/>
                </a:solidFill>
                <a:latin typeface="Corbel"/>
              </a:rPr>
              <a:t>Atténuation</a:t>
            </a:r>
          </a:p>
        </p:txBody>
      </p:sp>
      <p:sp>
        <p:nvSpPr>
          <p:cNvPr id="5" name="ZoneTexte 44"/>
          <p:cNvSpPr>
            <a:spLocks/>
          </p:cNvSpPr>
          <p:nvPr/>
        </p:nvSpPr>
        <p:spPr bwMode="auto">
          <a:xfrm>
            <a:off x="855671" y="3593284"/>
            <a:ext cx="1077585" cy="230800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>
              <a:defRPr/>
            </a:pPr>
            <a:r>
              <a:rPr lang="fr-FR" sz="900" b="1" i="1">
                <a:solidFill>
                  <a:srgbClr val="F9764C"/>
                </a:solidFill>
                <a:latin typeface="Corbel"/>
              </a:rPr>
              <a:t>Evitement</a:t>
            </a:r>
          </a:p>
        </p:txBody>
      </p:sp>
      <p:sp>
        <p:nvSpPr>
          <p:cNvPr id="6" name="ZoneTexte 45"/>
          <p:cNvSpPr>
            <a:spLocks/>
          </p:cNvSpPr>
          <p:nvPr/>
        </p:nvSpPr>
        <p:spPr bwMode="auto">
          <a:xfrm>
            <a:off x="855671" y="4465909"/>
            <a:ext cx="1073917" cy="369332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>
              <a:defRPr/>
            </a:pPr>
            <a:r>
              <a:rPr lang="fr-FR" sz="900" b="1" i="1">
                <a:solidFill>
                  <a:srgbClr val="F9764C"/>
                </a:solidFill>
                <a:latin typeface="Corbel"/>
              </a:rPr>
              <a:t>Action sur stock ou population</a:t>
            </a:r>
          </a:p>
        </p:txBody>
      </p:sp>
      <p:sp>
        <p:nvSpPr>
          <p:cNvPr id="7" name="ZoneTexte 46"/>
          <p:cNvSpPr>
            <a:spLocks/>
          </p:cNvSpPr>
          <p:nvPr/>
        </p:nvSpPr>
        <p:spPr bwMode="auto">
          <a:xfrm>
            <a:off x="855671" y="5220791"/>
            <a:ext cx="864095" cy="230832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>
              <a:defRPr/>
            </a:pPr>
            <a:r>
              <a:rPr lang="fr-FR" sz="900" b="1" i="1">
                <a:solidFill>
                  <a:srgbClr val="79549B"/>
                </a:solidFill>
                <a:latin typeface="Corbel"/>
              </a:rPr>
              <a:t>Herbicides</a:t>
            </a:r>
          </a:p>
        </p:txBody>
      </p:sp>
      <p:sp>
        <p:nvSpPr>
          <p:cNvPr id="8" name="ZoneTexte 47"/>
          <p:cNvSpPr>
            <a:spLocks/>
          </p:cNvSpPr>
          <p:nvPr/>
        </p:nvSpPr>
        <p:spPr bwMode="auto">
          <a:xfrm>
            <a:off x="855671" y="5641569"/>
            <a:ext cx="1077585" cy="230832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>
              <a:defRPr/>
            </a:pPr>
            <a:r>
              <a:rPr lang="fr-FR" sz="900" b="1" i="1">
                <a:solidFill>
                  <a:srgbClr val="79549B"/>
                </a:solidFill>
                <a:latin typeface="Corbel"/>
              </a:rPr>
              <a:t>Fongicides</a:t>
            </a:r>
          </a:p>
        </p:txBody>
      </p:sp>
      <p:sp>
        <p:nvSpPr>
          <p:cNvPr id="9" name="ZoneTexte 48"/>
          <p:cNvSpPr>
            <a:spLocks/>
          </p:cNvSpPr>
          <p:nvPr/>
        </p:nvSpPr>
        <p:spPr bwMode="auto">
          <a:xfrm>
            <a:off x="855671" y="6082753"/>
            <a:ext cx="936104" cy="230832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>
              <a:defRPr/>
            </a:pPr>
            <a:r>
              <a:rPr lang="fr-FR" sz="900" b="1" i="1">
                <a:solidFill>
                  <a:srgbClr val="79549B"/>
                </a:solidFill>
                <a:latin typeface="Corbel"/>
              </a:rPr>
              <a:t>Régulateurs</a:t>
            </a:r>
          </a:p>
        </p:txBody>
      </p:sp>
      <p:sp>
        <p:nvSpPr>
          <p:cNvPr id="10" name="ZoneTexte 49"/>
          <p:cNvSpPr>
            <a:spLocks/>
          </p:cNvSpPr>
          <p:nvPr/>
        </p:nvSpPr>
        <p:spPr bwMode="auto">
          <a:xfrm>
            <a:off x="855671" y="6444394"/>
            <a:ext cx="1073917" cy="369300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>
              <a:defRPr/>
            </a:pPr>
            <a:r>
              <a:rPr lang="fr-FR" sz="900" b="1" i="1">
                <a:solidFill>
                  <a:srgbClr val="79549B"/>
                </a:solidFill>
                <a:latin typeface="Corbel"/>
              </a:rPr>
              <a:t>Insecticides et molluscicides</a:t>
            </a:r>
          </a:p>
        </p:txBody>
      </p:sp>
      <p:sp>
        <p:nvSpPr>
          <p:cNvPr id="11" name="ZoneTexte 50"/>
          <p:cNvSpPr>
            <a:spLocks/>
          </p:cNvSpPr>
          <p:nvPr/>
        </p:nvSpPr>
        <p:spPr bwMode="auto">
          <a:xfrm>
            <a:off x="855671" y="4033910"/>
            <a:ext cx="936104" cy="230800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>
              <a:defRPr/>
            </a:pPr>
            <a:r>
              <a:rPr lang="fr-FR" sz="900" b="1" i="1">
                <a:solidFill>
                  <a:srgbClr val="F9764C"/>
                </a:solidFill>
                <a:latin typeface="Corbel"/>
              </a:rPr>
              <a:t>Lutte physique</a:t>
            </a:r>
          </a:p>
        </p:txBody>
      </p:sp>
      <p:sp>
        <p:nvSpPr>
          <p:cNvPr id="12" name="ZoneTexte 51"/>
          <p:cNvSpPr>
            <a:spLocks/>
          </p:cNvSpPr>
          <p:nvPr/>
        </p:nvSpPr>
        <p:spPr bwMode="auto">
          <a:xfrm>
            <a:off x="855671" y="2800625"/>
            <a:ext cx="1140168" cy="230800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>
              <a:defRPr/>
            </a:pPr>
            <a:r>
              <a:rPr lang="fr-FR" sz="900" b="1" i="1">
                <a:solidFill>
                  <a:srgbClr val="F9764C"/>
                </a:solidFill>
                <a:latin typeface="Corbel"/>
              </a:rPr>
              <a:t>Contrôle génétique</a:t>
            </a:r>
          </a:p>
        </p:txBody>
      </p:sp>
      <p:sp>
        <p:nvSpPr>
          <p:cNvPr id="13" name="ZoneTexte 52"/>
          <p:cNvSpPr>
            <a:spLocks/>
          </p:cNvSpPr>
          <p:nvPr/>
        </p:nvSpPr>
        <p:spPr bwMode="auto">
          <a:xfrm>
            <a:off x="855671" y="2331211"/>
            <a:ext cx="1342151" cy="230800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>
              <a:defRPr/>
            </a:pPr>
            <a:r>
              <a:rPr lang="fr-FR" sz="900" b="1" i="1">
                <a:solidFill>
                  <a:srgbClr val="F9764C"/>
                </a:solidFill>
                <a:latin typeface="Corbel"/>
                <a:ea typeface="+mn-ea"/>
                <a:cs typeface="+mn-cs"/>
              </a:rPr>
              <a:t>Biocontrôle</a:t>
            </a:r>
          </a:p>
        </p:txBody>
      </p:sp>
      <p:sp>
        <p:nvSpPr>
          <p:cNvPr id="14" name="ZoneTexte 53"/>
          <p:cNvSpPr>
            <a:spLocks/>
          </p:cNvSpPr>
          <p:nvPr/>
        </p:nvSpPr>
        <p:spPr bwMode="auto">
          <a:xfrm>
            <a:off x="855671" y="1941843"/>
            <a:ext cx="1250669" cy="230800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>
              <a:defRPr/>
            </a:pPr>
            <a:r>
              <a:rPr lang="fr-FR" sz="900" b="1" i="1">
                <a:solidFill>
                  <a:srgbClr val="F9764C"/>
                </a:solidFill>
                <a:latin typeface="Corbel"/>
                <a:ea typeface="+mn-ea"/>
                <a:cs typeface="+mn-cs"/>
              </a:rPr>
              <a:t>Régulation Naturelle</a:t>
            </a:r>
          </a:p>
        </p:txBody>
      </p:sp>
      <p:sp>
        <p:nvSpPr>
          <p:cNvPr id="15" name="Rectangle à coins arrondis 55"/>
          <p:cNvSpPr/>
          <p:nvPr/>
        </p:nvSpPr>
        <p:spPr bwMode="auto">
          <a:xfrm rot="5400000">
            <a:off x="-91621" y="5753627"/>
            <a:ext cx="1020841" cy="450632"/>
          </a:xfrm>
          <a:prstGeom prst="roundRect">
            <a:avLst>
              <a:gd name="adj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solidFill>
                <a:schemeClr val="bg1"/>
              </a:solidFill>
            </a:endParaRPr>
          </a:p>
        </p:txBody>
      </p:sp>
      <p:sp>
        <p:nvSpPr>
          <p:cNvPr id="16" name="ZoneTexte 56"/>
          <p:cNvSpPr>
            <a:spLocks/>
          </p:cNvSpPr>
          <p:nvPr/>
        </p:nvSpPr>
        <p:spPr bwMode="auto">
          <a:xfrm rot="16199999">
            <a:off x="-382001" y="3103418"/>
            <a:ext cx="1576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900">
                <a:solidFill>
                  <a:srgbClr val="F9764C"/>
                </a:solidFill>
                <a:latin typeface="Corbel bold"/>
              </a:rPr>
              <a:t>LEVIERS GESTION ALTERNATIFS</a:t>
            </a:r>
          </a:p>
        </p:txBody>
      </p:sp>
      <p:sp>
        <p:nvSpPr>
          <p:cNvPr id="17" name="ZoneTexte 57"/>
          <p:cNvSpPr>
            <a:spLocks/>
          </p:cNvSpPr>
          <p:nvPr/>
        </p:nvSpPr>
        <p:spPr bwMode="auto">
          <a:xfrm rot="16199999">
            <a:off x="-91620" y="5777377"/>
            <a:ext cx="102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900">
                <a:solidFill>
                  <a:srgbClr val="79549B"/>
                </a:solidFill>
                <a:latin typeface="Corbel bold"/>
              </a:rPr>
              <a:t>LUTTE CHIMIQUE</a:t>
            </a:r>
          </a:p>
        </p:txBody>
      </p:sp>
      <p:sp>
        <p:nvSpPr>
          <p:cNvPr id="18" name="Chevron 58"/>
          <p:cNvSpPr/>
          <p:nvPr/>
        </p:nvSpPr>
        <p:spPr bwMode="auto">
          <a:xfrm>
            <a:off x="3748293" y="4744640"/>
            <a:ext cx="1938772" cy="476151"/>
          </a:xfrm>
          <a:prstGeom prst="chevron">
            <a:avLst>
              <a:gd name="adj" fmla="val 50000"/>
            </a:avLst>
          </a:prstGeom>
          <a:solidFill>
            <a:schemeClr val="tx1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>
              <a:defRPr/>
            </a:pPr>
            <a:r>
              <a:rPr lang="fr-FR" sz="1100" b="1">
                <a:solidFill>
                  <a:schemeClr val="bg1"/>
                </a:solidFill>
                <a:latin typeface="Arial"/>
                <a:cs typeface="Arial"/>
              </a:rPr>
              <a:t>Maïs</a:t>
            </a:r>
          </a:p>
        </p:txBody>
      </p:sp>
      <p:sp>
        <p:nvSpPr>
          <p:cNvPr id="19" name="Chevron 59"/>
          <p:cNvSpPr/>
          <p:nvPr/>
        </p:nvSpPr>
        <p:spPr bwMode="auto">
          <a:xfrm>
            <a:off x="5327224" y="4744640"/>
            <a:ext cx="1800000" cy="476151"/>
          </a:xfrm>
          <a:prstGeom prst="chevron">
            <a:avLst>
              <a:gd name="adj" fmla="val 50000"/>
            </a:avLst>
          </a:prstGeom>
          <a:solidFill>
            <a:schemeClr val="tx1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>
              <a:defRPr/>
            </a:pPr>
            <a:r>
              <a:rPr lang="fr-FR" sz="1100" b="1">
                <a:solidFill>
                  <a:schemeClr val="bg1"/>
                </a:solidFill>
                <a:latin typeface="Arial"/>
                <a:cs typeface="Arial"/>
              </a:rPr>
              <a:t>Maïs</a:t>
            </a:r>
          </a:p>
        </p:txBody>
      </p:sp>
      <p:sp>
        <p:nvSpPr>
          <p:cNvPr id="20" name="Pentagone 60"/>
          <p:cNvSpPr/>
          <p:nvPr/>
        </p:nvSpPr>
        <p:spPr bwMode="auto">
          <a:xfrm>
            <a:off x="2106340" y="4744640"/>
            <a:ext cx="1929986" cy="476151"/>
          </a:xfrm>
          <a:prstGeom prst="homePlate">
            <a:avLst>
              <a:gd name="adj" fmla="val 50000"/>
            </a:avLst>
          </a:prstGeom>
          <a:solidFill>
            <a:schemeClr val="tx1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>
              <a:defRPr/>
            </a:pPr>
            <a:r>
              <a:rPr lang="fr-FR" sz="1100" b="1">
                <a:solidFill>
                  <a:schemeClr val="bg1"/>
                </a:solidFill>
                <a:latin typeface="Arial"/>
                <a:cs typeface="Arial"/>
              </a:rPr>
              <a:t>RGI/trèfle</a:t>
            </a:r>
          </a:p>
        </p:txBody>
      </p:sp>
      <p:sp>
        <p:nvSpPr>
          <p:cNvPr id="21" name="Chevron 61"/>
          <p:cNvSpPr/>
          <p:nvPr/>
        </p:nvSpPr>
        <p:spPr bwMode="auto">
          <a:xfrm>
            <a:off x="6695377" y="4744640"/>
            <a:ext cx="1800400" cy="476151"/>
          </a:xfrm>
          <a:prstGeom prst="chevron">
            <a:avLst>
              <a:gd name="adj" fmla="val 50000"/>
            </a:avLst>
          </a:prstGeom>
          <a:solidFill>
            <a:schemeClr val="tx1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>
              <a:defRPr/>
            </a:pPr>
            <a:r>
              <a:rPr lang="fr-FR" sz="1100" b="1">
                <a:solidFill>
                  <a:schemeClr val="bg1"/>
                </a:solidFill>
                <a:latin typeface="Arial"/>
                <a:cs typeface="Arial"/>
              </a:rPr>
              <a:t>Blé tendre</a:t>
            </a:r>
          </a:p>
        </p:txBody>
      </p:sp>
      <p:cxnSp>
        <p:nvCxnSpPr>
          <p:cNvPr id="22" name="Connecteur en angle 31"/>
          <p:cNvCxnSpPr>
            <a:cxnSpLocks/>
            <a:stCxn id="16" idx="3"/>
          </p:cNvCxnSpPr>
          <p:nvPr/>
        </p:nvCxnSpPr>
        <p:spPr bwMode="auto">
          <a:xfrm rot="5400000" flipH="1" flipV="1">
            <a:off x="303692" y="2159605"/>
            <a:ext cx="442787" cy="238065"/>
          </a:xfrm>
          <a:prstGeom prst="bentConnector3">
            <a:avLst>
              <a:gd name="adj1" fmla="val 99028"/>
            </a:avLst>
          </a:prstGeom>
          <a:ln>
            <a:solidFill>
              <a:srgbClr val="F976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en angle 71"/>
          <p:cNvCxnSpPr>
            <a:cxnSpLocks/>
            <a:endCxn id="16" idx="1"/>
          </p:cNvCxnSpPr>
          <p:nvPr/>
        </p:nvCxnSpPr>
        <p:spPr bwMode="auto">
          <a:xfrm rot="16199999" flipV="1">
            <a:off x="217542" y="4264651"/>
            <a:ext cx="574436" cy="197411"/>
          </a:xfrm>
          <a:prstGeom prst="bentConnector3">
            <a:avLst>
              <a:gd name="adj1" fmla="val 1914"/>
            </a:avLst>
          </a:prstGeom>
          <a:ln>
            <a:solidFill>
              <a:srgbClr val="F976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1043"/>
          <p:cNvSpPr>
            <a:spLocks/>
          </p:cNvSpPr>
          <p:nvPr/>
        </p:nvSpPr>
        <p:spPr bwMode="auto">
          <a:xfrm>
            <a:off x="8796632" y="3455835"/>
            <a:ext cx="15906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900">
                <a:latin typeface="Corbel"/>
              </a:rPr>
              <a:t>Ant is sum rescienis doloria</a:t>
            </a:r>
          </a:p>
          <a:p>
            <a:pPr>
              <a:defRPr/>
            </a:pPr>
            <a:r>
              <a:rPr lang="fr-FR" sz="900">
                <a:latin typeface="Corbel"/>
              </a:rPr>
              <a:t>sitam voluptas et quid molenist</a:t>
            </a:r>
          </a:p>
          <a:p>
            <a:pPr>
              <a:defRPr/>
            </a:pPr>
            <a:r>
              <a:rPr lang="fr-FR" sz="900">
                <a:latin typeface="Corbel"/>
              </a:rPr>
              <a:t>ommolec, Ero modignam, aut</a:t>
            </a:r>
          </a:p>
          <a:p>
            <a:pPr>
              <a:defRPr/>
            </a:pPr>
            <a:r>
              <a:rPr lang="fr-FR" sz="900">
                <a:latin typeface="Corbel"/>
              </a:rPr>
              <a:t>vel et vendio od</a:t>
            </a:r>
            <a:r>
              <a:rPr lang="en-US" sz="900">
                <a:latin typeface="Corbel"/>
              </a:rPr>
              <a:t>Ant is sum rescienis doloria</a:t>
            </a:r>
          </a:p>
          <a:p>
            <a:pPr>
              <a:defRPr/>
            </a:pPr>
            <a:r>
              <a:rPr lang="fr-FR" sz="900">
                <a:latin typeface="Corbel"/>
              </a:rPr>
              <a:t>sitam voluptas et quid molenist</a:t>
            </a:r>
          </a:p>
          <a:p>
            <a:pPr>
              <a:defRPr/>
            </a:pPr>
            <a:r>
              <a:rPr lang="fr-FR" sz="900">
                <a:latin typeface="Corbel"/>
              </a:rPr>
              <a:t>ommolec, Ero modignam, aut</a:t>
            </a:r>
          </a:p>
          <a:p>
            <a:pPr>
              <a:defRPr/>
            </a:pPr>
            <a:r>
              <a:rPr lang="fr-FR" sz="900">
                <a:latin typeface="Corbel"/>
              </a:rPr>
              <a:t>vel et vendio od</a:t>
            </a:r>
          </a:p>
          <a:p>
            <a:pPr>
              <a:defRPr/>
            </a:pPr>
            <a:r>
              <a:rPr lang="en-US" sz="900">
                <a:latin typeface="Corbel"/>
              </a:rPr>
              <a:t>Ant is sum rescienis doloria</a:t>
            </a:r>
          </a:p>
          <a:p>
            <a:pPr>
              <a:defRPr/>
            </a:pPr>
            <a:r>
              <a:rPr lang="fr-FR" sz="900">
                <a:latin typeface="Corbel"/>
              </a:rPr>
              <a:t>sitam voluptas et quid molenist</a:t>
            </a:r>
          </a:p>
          <a:p>
            <a:pPr>
              <a:defRPr/>
            </a:pPr>
            <a:r>
              <a:rPr lang="fr-FR" sz="900">
                <a:latin typeface="Corbel"/>
              </a:rPr>
              <a:t>ommolec, Ero modignam, aut</a:t>
            </a:r>
          </a:p>
          <a:p>
            <a:pPr>
              <a:defRPr/>
            </a:pPr>
            <a:r>
              <a:rPr lang="fr-FR" sz="900">
                <a:latin typeface="Corbel"/>
              </a:rPr>
              <a:t>vel et vendio od</a:t>
            </a:r>
          </a:p>
          <a:p>
            <a:pPr>
              <a:defRPr/>
            </a:pPr>
            <a:endParaRPr lang="fr-FR" sz="900">
              <a:latin typeface="Corbel"/>
            </a:endParaRPr>
          </a:p>
        </p:txBody>
      </p:sp>
      <p:cxnSp>
        <p:nvCxnSpPr>
          <p:cNvPr id="25" name="Connecteur en angle 85"/>
          <p:cNvCxnSpPr>
            <a:cxnSpLocks/>
          </p:cNvCxnSpPr>
          <p:nvPr/>
        </p:nvCxnSpPr>
        <p:spPr bwMode="auto">
          <a:xfrm flipV="1">
            <a:off x="406051" y="5336207"/>
            <a:ext cx="238067" cy="100609"/>
          </a:xfrm>
          <a:prstGeom prst="bentConnector3">
            <a:avLst>
              <a:gd name="adj1" fmla="val -4870"/>
            </a:avLst>
          </a:prstGeom>
          <a:ln>
            <a:solidFill>
              <a:srgbClr val="7954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en angle 88"/>
          <p:cNvCxnSpPr>
            <a:cxnSpLocks/>
          </p:cNvCxnSpPr>
          <p:nvPr/>
        </p:nvCxnSpPr>
        <p:spPr bwMode="auto">
          <a:xfrm rot="10800000">
            <a:off x="418800" y="6489364"/>
            <a:ext cx="225319" cy="139680"/>
          </a:xfrm>
          <a:prstGeom prst="bentConnector3">
            <a:avLst>
              <a:gd name="adj1" fmla="val 102705"/>
            </a:avLst>
          </a:prstGeom>
          <a:ln>
            <a:solidFill>
              <a:srgbClr val="7954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8" descr="R:\DATA_PRIV\DATA_DEPHY\2013\02_PILOTAGE_PROJET\07_TRANSFERT_30000\07_Boite à outils\GT fiches valorisation\Trames fiches 30 000\Fiches trajectoires\fiche trajectoire GCPE2\fiche trajectoire GCPE-21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1113335" y="2939908"/>
            <a:ext cx="311150" cy="404812"/>
          </a:xfrm>
          <a:prstGeom prst="rect">
            <a:avLst/>
          </a:prstGeom>
          <a:noFill/>
        </p:spPr>
      </p:pic>
      <p:pic>
        <p:nvPicPr>
          <p:cNvPr id="28" name="Picture 9" descr="R:\DATA_PRIV\DATA_DEPHY\2013\02_PILOTAGE_PROJET\07_TRANSFERT_30000\07_Boite à outils\GT fiches valorisation\Trames fiches 30 000\Fiches trajectoires\fiche trajectoire GCPE2\fiche trajectoire GCPE-12.pn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1278549" y="3914848"/>
            <a:ext cx="125413" cy="119062"/>
          </a:xfrm>
          <a:prstGeom prst="rect">
            <a:avLst/>
          </a:prstGeom>
          <a:noFill/>
        </p:spPr>
      </p:pic>
      <p:pic>
        <p:nvPicPr>
          <p:cNvPr id="29" name="Picture 10" descr="R:\DATA_PRIV\DATA_DEPHY\2013\02_PILOTAGE_PROJET\07_TRANSFERT_30000\07_Boite à outils\GT fiches valorisation\Trames fiches 30 000\Fiches trajectoires\fiche trajectoire GCPE2\fiche trajectoire GCPE-14.pn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1254623" y="3527403"/>
            <a:ext cx="133350" cy="131762"/>
          </a:xfrm>
          <a:prstGeom prst="rect">
            <a:avLst/>
          </a:prstGeom>
          <a:noFill/>
        </p:spPr>
      </p:pic>
      <p:pic>
        <p:nvPicPr>
          <p:cNvPr id="30" name="Picture 11" descr="R:\DATA_PRIV\DATA_DEPHY\2013\02_PILOTAGE_PROJET\07_TRANSFERT_30000\07_Boite à outils\GT fiches valorisation\Trames fiches 30 000\Fiches trajectoires\fiche trajectoire GCPE2\fiche trajectoire GCPE-15.png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11220634" y="2672036"/>
            <a:ext cx="125413" cy="128587"/>
          </a:xfrm>
          <a:prstGeom prst="rect">
            <a:avLst/>
          </a:prstGeom>
          <a:noFill/>
        </p:spPr>
      </p:pic>
      <p:pic>
        <p:nvPicPr>
          <p:cNvPr id="31" name="Picture 12" descr="R:\DATA_PRIV\DATA_DEPHY\2013\02_PILOTAGE_PROJET\07_TRANSFERT_30000\07_Boite à outils\GT fiches valorisation\Trames fiches 30 000\Fiches trajectoires\fiche trajectoire GCPE2\fiche trajectoire GCPE-17.png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11226985" y="2435695"/>
            <a:ext cx="112713" cy="112712"/>
          </a:xfrm>
          <a:prstGeom prst="rect">
            <a:avLst/>
          </a:prstGeom>
          <a:noFill/>
        </p:spPr>
      </p:pic>
      <p:pic>
        <p:nvPicPr>
          <p:cNvPr id="32" name="Picture 13" descr="R:\DATA_PRIV\DATA_DEPHY\2013\02_PILOTAGE_PROJET\07_TRANSFERT_30000\07_Boite à outils\GT fiches valorisation\Trames fiches 30 000\Fiches trajectoires\fiche trajectoire GCPE2\fiche trajectoire GCPE-18.png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11268910" y="2017068"/>
            <a:ext cx="119063" cy="155575"/>
          </a:xfrm>
          <a:prstGeom prst="rect">
            <a:avLst/>
          </a:prstGeom>
          <a:noFill/>
        </p:spPr>
      </p:pic>
      <p:pic>
        <p:nvPicPr>
          <p:cNvPr id="33" name="Picture 14" descr="R:\DATA_PRIV\DATA_DEPHY\2013\02_PILOTAGE_PROJET\07_TRANSFERT_30000\07_Boite à outils\GT fiches valorisation\Trames fiches 30 000\Fiches trajectoires\fiche trajectoire GCPE2\fiche trajectoire GCPE-20.png"/>
          <p:cNvPicPr>
            <a:picLocks noChangeAspect="1" noChangeArrowheads="1"/>
          </p:cNvPicPr>
          <p:nvPr/>
        </p:nvPicPr>
        <p:blipFill>
          <a:blip r:embed="rId8"/>
          <a:stretch/>
        </p:blipFill>
        <p:spPr bwMode="auto">
          <a:xfrm>
            <a:off x="11029951" y="1349987"/>
            <a:ext cx="477837" cy="401638"/>
          </a:xfrm>
          <a:prstGeom prst="rect">
            <a:avLst/>
          </a:prstGeom>
          <a:noFill/>
        </p:spPr>
      </p:pic>
      <p:pic>
        <p:nvPicPr>
          <p:cNvPr id="34" name="Picture 15" descr="R:\DATA_PRIV\DATA_DEPHY\2013\02_PILOTAGE_PROJET\07_TRANSFERT_30000\07_Boite à outils\GT fiches valorisation\Trames fiches 30 000\Fiches trajectoires\fiche trajectoire GCPE2\GCPE-14.png"/>
          <p:cNvPicPr>
            <a:picLocks noChangeAspect="1" noChangeArrowheads="1"/>
          </p:cNvPicPr>
          <p:nvPr/>
        </p:nvPicPr>
        <p:blipFill>
          <a:blip r:embed="rId9"/>
          <a:stretch/>
        </p:blipFill>
        <p:spPr bwMode="auto">
          <a:xfrm>
            <a:off x="11255375" y="4284663"/>
            <a:ext cx="125413" cy="125412"/>
          </a:xfrm>
          <a:prstGeom prst="rect">
            <a:avLst/>
          </a:prstGeom>
          <a:noFill/>
        </p:spPr>
      </p:pic>
      <p:pic>
        <p:nvPicPr>
          <p:cNvPr id="35" name="Picture 16" descr="R:\DATA_PRIV\DATA_DEPHY\2013\02_PILOTAGE_PROJET\07_TRANSFERT_30000\07_Boite à outils\GT fiches valorisation\Trames fiches 30 000\Fiches trajectoires\fiche trajectoire GCPE2\fiche trajectoire GCPE-34.png"/>
          <p:cNvPicPr>
            <a:picLocks noChangeAspect="1" noChangeArrowheads="1"/>
          </p:cNvPicPr>
          <p:nvPr/>
        </p:nvPicPr>
        <p:blipFill>
          <a:blip r:embed="rId10"/>
          <a:stretch/>
        </p:blipFill>
        <p:spPr bwMode="auto">
          <a:xfrm>
            <a:off x="11264147" y="4651100"/>
            <a:ext cx="128587" cy="125413"/>
          </a:xfrm>
          <a:prstGeom prst="rect">
            <a:avLst/>
          </a:prstGeom>
          <a:noFill/>
        </p:spPr>
      </p:pic>
      <p:pic>
        <p:nvPicPr>
          <p:cNvPr id="36" name="Picture 17" descr="R:\DATA_PRIV\DATA_DEPHY\2013\02_PILOTAGE_PROJET\07_TRANSFERT_30000\07_Boite à outils\GT fiches valorisation\Trames fiches 30 000\Fiches trajectoires\fiche trajectoire GCPE2\fiche trajectoire GCPE-33.png"/>
          <p:cNvPicPr>
            <a:picLocks noChangeAspect="1" noChangeArrowheads="1"/>
          </p:cNvPicPr>
          <p:nvPr/>
        </p:nvPicPr>
        <p:blipFill>
          <a:blip r:embed="rId11"/>
          <a:stretch/>
        </p:blipFill>
        <p:spPr bwMode="auto">
          <a:xfrm>
            <a:off x="11290300" y="4937125"/>
            <a:ext cx="125413" cy="12541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ITEMS CREATION</a:t>
            </a:r>
          </a:p>
        </p:txBody>
      </p:sp>
      <p:pic>
        <p:nvPicPr>
          <p:cNvPr id="5" name="Picture 8" descr="R:\DATA_PRIV\DATA_DEPHY\2013\02_PILOTAGE_PROJET\07_TRANSFERT_30000\07_Boite à outils\GT fiches valorisation\Trames fiches 30 000\Fiches trajectoires\fiche trajectoire GCPE2\fiche trajectoire GCPE-21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181612" y="3483957"/>
            <a:ext cx="311150" cy="404812"/>
          </a:xfrm>
          <a:prstGeom prst="rect">
            <a:avLst/>
          </a:prstGeom>
          <a:noFill/>
        </p:spPr>
      </p:pic>
      <p:pic>
        <p:nvPicPr>
          <p:cNvPr id="6" name="Picture 9" descr="R:\DATA_PRIV\DATA_DEPHY\2013\02_PILOTAGE_PROJET\07_TRANSFERT_30000\07_Boite à outils\GT fiches valorisation\Trames fiches 30 000\Fiches trajectoires\fiche trajectoire GCPE2\fiche trajectoire GCPE-12.pn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346826" y="4458897"/>
            <a:ext cx="125413" cy="119062"/>
          </a:xfrm>
          <a:prstGeom prst="rect">
            <a:avLst/>
          </a:prstGeom>
          <a:noFill/>
        </p:spPr>
      </p:pic>
      <p:pic>
        <p:nvPicPr>
          <p:cNvPr id="7" name="Picture 10" descr="R:\DATA_PRIV\DATA_DEPHY\2013\02_PILOTAGE_PROJET\07_TRANSFERT_30000\07_Boite à outils\GT fiches valorisation\Trames fiches 30 000\Fiches trajectoires\fiche trajectoire GCPE2\fiche trajectoire GCPE-14.pn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322900" y="4071452"/>
            <a:ext cx="133350" cy="131762"/>
          </a:xfrm>
          <a:prstGeom prst="rect">
            <a:avLst/>
          </a:prstGeom>
          <a:noFill/>
        </p:spPr>
      </p:pic>
      <p:pic>
        <p:nvPicPr>
          <p:cNvPr id="8" name="Picture 11" descr="R:\DATA_PRIV\DATA_DEPHY\2013\02_PILOTAGE_PROJET\07_TRANSFERT_30000\07_Boite à outils\GT fiches valorisation\Trames fiches 30 000\Fiches trajectoires\fiche trajectoire GCPE2\fiche trajectoire GCPE-15.png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1288911" y="3216086"/>
            <a:ext cx="125413" cy="128587"/>
          </a:xfrm>
          <a:prstGeom prst="rect">
            <a:avLst/>
          </a:prstGeom>
          <a:noFill/>
        </p:spPr>
      </p:pic>
      <p:pic>
        <p:nvPicPr>
          <p:cNvPr id="9" name="Picture 12" descr="R:\DATA_PRIV\DATA_DEPHY\2013\02_PILOTAGE_PROJET\07_TRANSFERT_30000\07_Boite à outils\GT fiches valorisation\Trames fiches 30 000\Fiches trajectoires\fiche trajectoire GCPE2\fiche trajectoire GCPE-17.png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1295262" y="2979744"/>
            <a:ext cx="112713" cy="112712"/>
          </a:xfrm>
          <a:prstGeom prst="rect">
            <a:avLst/>
          </a:prstGeom>
          <a:noFill/>
        </p:spPr>
      </p:pic>
      <p:pic>
        <p:nvPicPr>
          <p:cNvPr id="10" name="Picture 13" descr="R:\DATA_PRIV\DATA_DEPHY\2013\02_PILOTAGE_PROJET\07_TRANSFERT_30000\07_Boite à outils\GT fiches valorisation\Trames fiches 30 000\Fiches trajectoires\fiche trajectoire GCPE2\fiche trajectoire GCPE-18.png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1337187" y="2561117"/>
            <a:ext cx="119063" cy="155575"/>
          </a:xfrm>
          <a:prstGeom prst="rect">
            <a:avLst/>
          </a:prstGeom>
          <a:noFill/>
        </p:spPr>
      </p:pic>
      <p:pic>
        <p:nvPicPr>
          <p:cNvPr id="11" name="Picture 14" descr="R:\DATA_PRIV\DATA_DEPHY\2013\02_PILOTAGE_PROJET\07_TRANSFERT_30000\07_Boite à outils\GT fiches valorisation\Trames fiches 30 000\Fiches trajectoires\fiche trajectoire GCPE2\fiche trajectoire GCPE-20.png"/>
          <p:cNvPicPr>
            <a:picLocks noChangeAspect="1" noChangeArrowheads="1"/>
          </p:cNvPicPr>
          <p:nvPr/>
        </p:nvPicPr>
        <p:blipFill>
          <a:blip r:embed="rId8"/>
          <a:stretch/>
        </p:blipFill>
        <p:spPr bwMode="auto">
          <a:xfrm>
            <a:off x="1098228" y="1894036"/>
            <a:ext cx="477837" cy="401638"/>
          </a:xfrm>
          <a:prstGeom prst="rect">
            <a:avLst/>
          </a:prstGeom>
          <a:noFill/>
        </p:spPr>
      </p:pic>
      <p:pic>
        <p:nvPicPr>
          <p:cNvPr id="12" name="Picture 15" descr="R:\DATA_PRIV\DATA_DEPHY\2013\02_PILOTAGE_PROJET\07_TRANSFERT_30000\07_Boite à outils\GT fiches valorisation\Trames fiches 30 000\Fiches trajectoires\fiche trajectoire GCPE2\GCPE-14.png"/>
          <p:cNvPicPr>
            <a:picLocks noChangeAspect="1" noChangeArrowheads="1"/>
          </p:cNvPicPr>
          <p:nvPr/>
        </p:nvPicPr>
        <p:blipFill>
          <a:blip r:embed="rId9"/>
          <a:stretch/>
        </p:blipFill>
        <p:spPr bwMode="auto">
          <a:xfrm>
            <a:off x="1323652" y="4828712"/>
            <a:ext cx="125413" cy="125412"/>
          </a:xfrm>
          <a:prstGeom prst="rect">
            <a:avLst/>
          </a:prstGeom>
          <a:noFill/>
        </p:spPr>
      </p:pic>
      <p:pic>
        <p:nvPicPr>
          <p:cNvPr id="13" name="Picture 16" descr="R:\DATA_PRIV\DATA_DEPHY\2013\02_PILOTAGE_PROJET\07_TRANSFERT_30000\07_Boite à outils\GT fiches valorisation\Trames fiches 30 000\Fiches trajectoires\fiche trajectoire GCPE2\fiche trajectoire GCPE-34.png"/>
          <p:cNvPicPr>
            <a:picLocks noChangeAspect="1" noChangeArrowheads="1"/>
          </p:cNvPicPr>
          <p:nvPr/>
        </p:nvPicPr>
        <p:blipFill>
          <a:blip r:embed="rId10"/>
          <a:stretch/>
        </p:blipFill>
        <p:spPr bwMode="auto">
          <a:xfrm>
            <a:off x="1332424" y="5195149"/>
            <a:ext cx="128587" cy="125413"/>
          </a:xfrm>
          <a:prstGeom prst="rect">
            <a:avLst/>
          </a:prstGeom>
          <a:noFill/>
        </p:spPr>
      </p:pic>
      <p:pic>
        <p:nvPicPr>
          <p:cNvPr id="14" name="Picture 17" descr="R:\DATA_PRIV\DATA_DEPHY\2013\02_PILOTAGE_PROJET\07_TRANSFERT_30000\07_Boite à outils\GT fiches valorisation\Trames fiches 30 000\Fiches trajectoires\fiche trajectoire GCPE2\fiche trajectoire GCPE-33.png"/>
          <p:cNvPicPr>
            <a:picLocks noChangeAspect="1" noChangeArrowheads="1"/>
          </p:cNvPicPr>
          <p:nvPr/>
        </p:nvPicPr>
        <p:blipFill>
          <a:blip r:embed="rId11"/>
          <a:stretch/>
        </p:blipFill>
        <p:spPr bwMode="auto">
          <a:xfrm>
            <a:off x="1358577" y="5481174"/>
            <a:ext cx="125413" cy="12541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92</Words>
  <Application>Microsoft Office PowerPoint</Application>
  <DocSecurity>0</DocSecurity>
  <PresentationFormat>Personnalisé</PresentationFormat>
  <Paragraphs>29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Corbel</vt:lpstr>
      <vt:lpstr>Corbel bold</vt:lpstr>
      <vt:lpstr>Thème Office</vt:lpstr>
      <vt:lpstr>Présentation PowerPoint</vt:lpstr>
      <vt:lpstr>ITEMS CREATION</vt:lpstr>
    </vt:vector>
  </TitlesOfParts>
  <Manager/>
  <Company>APCA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Pauline BODIN</dc:creator>
  <cp:keywords/>
  <dc:description/>
  <cp:lastModifiedBy>Marc Audibert</cp:lastModifiedBy>
  <cp:revision>13</cp:revision>
  <dcterms:created xsi:type="dcterms:W3CDTF">2020-09-23T12:22:36Z</dcterms:created>
  <dcterms:modified xsi:type="dcterms:W3CDTF">2020-11-11T16:16:06Z</dcterms:modified>
  <cp:category/>
  <dc:identifier/>
  <cp:contentStatus/>
  <dc:language/>
  <cp:version/>
</cp:coreProperties>
</file>