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61263" cy="10693400"/>
  <p:notesSz cx="10693400" cy="7561263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E1D649-73A0-01F2-6EF9-6047FBB4481E}">
  <a:tblStyle styleId="{50E1D649-73A0-01F2-6EF9-6047FBB4481E}" styleName="Style moyen 4 - Accentuation 4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4"/>
              </a:solidFill>
            </a:ln>
          </a:left>
          <a:right>
            <a:ln w="12700">
              <a:solidFill>
                <a:schemeClr val="accent4"/>
              </a:solidFill>
            </a:ln>
          </a:right>
          <a:top>
            <a:ln w="12700">
              <a:solidFill>
                <a:schemeClr val="accent4"/>
              </a:solidFill>
            </a:ln>
          </a:top>
          <a:bottom>
            <a:ln w="12700">
              <a:solidFill>
                <a:schemeClr val="accent4"/>
              </a:solidFill>
            </a:ln>
          </a:bottom>
          <a:insideH>
            <a:ln w="12700">
              <a:solidFill>
                <a:schemeClr val="accent4"/>
              </a:solidFill>
            </a:ln>
          </a:insideH>
          <a:insideV>
            <a:ln w="12700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4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267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R:\DATA_PRIV\DATA_DEPHY\2013\02_PILOTAGE_PROJET\07_TRANSFERT_30000\07_Boite à outils\GT fiches valorisation\Trames fiches 30 000\Fiches pratiques remarquables\GCPE\fiche remarquable GCPE\GCPE-R-06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0" y="8042417"/>
            <a:ext cx="7562850" cy="2651125"/>
          </a:xfrm>
          <a:prstGeom prst="rect">
            <a:avLst/>
          </a:prstGeom>
          <a:noFill/>
        </p:spPr>
      </p:pic>
      <p:pic>
        <p:nvPicPr>
          <p:cNvPr id="5" name="Picture 2" descr="R:\DATA_PRIV\DATA_DEPHY\2013\02_PILOTAGE_PROJET\07_TRANSFERT_30000\07_Boite à outils\GT fiches valorisation\Trames fiches 30 000\Fiches pratiques remarquables\GCPE\fiche remarquable GCPE\GCPE-R_01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13207" y="-614"/>
            <a:ext cx="7562850" cy="1657350"/>
          </a:xfrm>
          <a:prstGeom prst="rect">
            <a:avLst/>
          </a:prstGeom>
          <a:noFill/>
        </p:spPr>
      </p:pic>
      <p:sp>
        <p:nvSpPr>
          <p:cNvPr id="6" name="Rectangle 17"/>
          <p:cNvSpPr/>
          <p:nvPr userDrawn="1"/>
        </p:nvSpPr>
        <p:spPr bwMode="auto">
          <a:xfrm>
            <a:off x="3773098" y="5130676"/>
            <a:ext cx="3463917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284687" y="954213"/>
            <a:ext cx="2808906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rgbClr val="F9764C"/>
                </a:solidFill>
                <a:latin typeface="Corbel bold"/>
              </a:defRPr>
            </a:lvl1pPr>
          </a:lstStyle>
          <a:p>
            <a:pPr lvl="0">
              <a:defRPr/>
            </a:pPr>
            <a:r>
              <a:rPr lang="fr-FR"/>
              <a:t>Thématique fiche</a:t>
            </a:r>
          </a:p>
        </p:txBody>
      </p:sp>
      <p:sp>
        <p:nvSpPr>
          <p:cNvPr id="8" name="Espace réservé du texte 10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80231" y="1890713"/>
            <a:ext cx="7128618" cy="43179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 Black"/>
              </a:defRPr>
            </a:lvl1pPr>
          </a:lstStyle>
          <a:p>
            <a:pPr lvl="0">
              <a:defRPr/>
            </a:pPr>
            <a:r>
              <a:rPr lang="fr-FR"/>
              <a:t>TITRE DE LA PRATIQUE/COMBINAISON DE PRATIQUES</a:t>
            </a:r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180231" y="2394372"/>
            <a:ext cx="5184576" cy="432048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F9764C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Culture(s) cible(s) et bioagresseur(s)</a:t>
            </a:r>
          </a:p>
        </p:txBody>
      </p:sp>
      <p:pic>
        <p:nvPicPr>
          <p:cNvPr id="10" name="Picture 3" descr="R:\DATA_PRIV\DATA_DEPHY\2013\02_PILOTAGE_PROJET\07_TRANSFERT_30000\07_Boite à outils\GT fiches valorisation\Trames fiches 30 000\Fiches pratiques remarquables\GCPE\fiche remarquable GCPE\GCPE-R-02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329500" y="3114452"/>
            <a:ext cx="1530350" cy="1543050"/>
          </a:xfrm>
          <a:prstGeom prst="rect">
            <a:avLst/>
          </a:prstGeom>
          <a:noFill/>
        </p:spPr>
      </p:pic>
      <p:sp>
        <p:nvSpPr>
          <p:cNvPr id="11" name="Espace réservé du texte 1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124075" y="3474343"/>
            <a:ext cx="4968875" cy="1182688"/>
          </a:xfrm>
        </p:spPr>
        <p:txBody>
          <a:bodyPr>
            <a:normAutofit/>
          </a:bodyPr>
          <a:lstStyle>
            <a:lvl1pPr marL="0" indent="0"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fr-FR" sz="900" b="0" i="0" u="none" strike="noStrike">
                <a:latin typeface="Corbel"/>
              </a:rPr>
              <a:t>Le rédacteur liste les éléments de contexte ou rédige un paragraphe qui permettent de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comprendre le choix de la pratique par les agriculteurs du groupe.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(nb agris, département, SAU Totale, espèces, variétés, circuit commercial, autres ateliers, main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d’oeuvre, certification/label, objectif de rendement, autres élements de contexte, éléments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déterminant du système, point clé/problématique).</a:t>
            </a:r>
            <a:endParaRPr lang="fr-FR"/>
          </a:p>
        </p:txBody>
      </p:sp>
      <p:pic>
        <p:nvPicPr>
          <p:cNvPr id="12" name="Picture 5" descr="R:\DATA_PRIV\DATA_DEPHY\2013\02_PILOTAGE_PROJET\07_TRANSFERT_30000\07_Boite à outils\GT fiches valorisation\Trames fiches 30 000\Fiches pratiques remarquables\GCPE\fiche remarquable GCPE\GCPE-R-05.pn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3996655" y="5274692"/>
            <a:ext cx="1954212" cy="625475"/>
          </a:xfrm>
          <a:prstGeom prst="rect">
            <a:avLst/>
          </a:prstGeom>
          <a:noFill/>
        </p:spPr>
      </p:pic>
      <p:pic>
        <p:nvPicPr>
          <p:cNvPr id="13" name="Picture 4" descr="R:\DATA_PRIV\DATA_DEPHY\2013\02_PILOTAGE_PROJET\07_TRANSFERT_30000\07_Boite à outils\GT fiches valorisation\Trames fiches 30 000\Fiches pratiques remarquables\GCPE\fiche remarquable GCPE\GCPE-R-04.png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298893" y="5342694"/>
            <a:ext cx="2898775" cy="469900"/>
          </a:xfrm>
          <a:prstGeom prst="rect">
            <a:avLst/>
          </a:prstGeom>
          <a:noFill/>
        </p:spPr>
      </p:pic>
      <p:sp>
        <p:nvSpPr>
          <p:cNvPr id="14" name="Espace réservé du texte 16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90863" y="5922764"/>
            <a:ext cx="3085712" cy="20882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it-IT" sz="900" b="0" i="0" u="none" strike="noStrike"/>
            </a:lvl1pPr>
          </a:lstStyle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Châtelais, Maine et Loire (49)Lorem ipsum dolor sit amet,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consectetuer adipiscing elit, sed diam nonummy nibh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euismod tincidunt ut laoreet dolore magna aliquam erat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volutpat. Ut wisi enim ad minim veniam, quis nostrud exerci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tation ullamcorper suscipit lobortis nisl ut aliquip ex ea</a:t>
            </a:r>
          </a:p>
          <a:p>
            <a:pPr>
              <a:defRPr/>
            </a:pPr>
            <a:r>
              <a:rPr lang="pt-BR" sz="900" b="0" i="0" u="none" strike="noStrike">
                <a:solidFill>
                  <a:srgbClr val="1D1D1B"/>
                </a:solidFill>
                <a:latin typeface="Corbel"/>
              </a:rPr>
              <a:t>commodo consequat. Duis autem vel eum iriure dolor in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hendrerit in vulputate velit esse molestie consequat, vel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illum dolore eu feugiat nulla facilisis at vero eros et accumsan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et iusto odio dignissim qui blandit praesent luptatum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zzril delenit augue duis dolore te feugait nulla facilisi.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Lorem ipsum dolor sit amet, cons ectetuer adipiscing elit,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sed diam nonummy nibh euismod tincidunt ut laoreet</a:t>
            </a:r>
          </a:p>
          <a:p>
            <a:pPr>
              <a:defRPr/>
            </a:pPr>
            <a:r>
              <a:rPr lang="it-IT" sz="900" b="0" i="0" u="none" strike="noStrike">
                <a:solidFill>
                  <a:srgbClr val="1D1D1B"/>
                </a:solidFill>
                <a:latin typeface="Corbel"/>
              </a:rPr>
              <a:t>dolore magna aliquam erat volutpat.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 descr="R:\DATA_PRIV\DATA_DEPHY\2013\02_PILOTAGE_PROJET\07_TRANSFERT_30000\07_Boite à outils\GT fiches valorisation\Trames fiches 30 000\Fiches pratiques remarquables\GCPE\fiche remarquable GCPE\GCPE-R-15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2541" y="5591794"/>
            <a:ext cx="7564438" cy="5443538"/>
          </a:xfrm>
          <a:prstGeom prst="rect">
            <a:avLst/>
          </a:prstGeom>
          <a:noFill/>
        </p:spPr>
      </p:pic>
      <p:pic>
        <p:nvPicPr>
          <p:cNvPr id="5" name="Picture 2" descr="R:\DATA_PRIV\DATA_DEPHY\2013\02_PILOTAGE_PROJET\07_TRANSFERT_30000\07_Boite à outils\GT fiches valorisation\Trames fiches 30 000\Fiches pratiques remarquables\GCPE\fiche remarquable GCPE\GCPE-R-08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540271" y="2322364"/>
            <a:ext cx="2828925" cy="576262"/>
          </a:xfrm>
          <a:prstGeom prst="rect">
            <a:avLst/>
          </a:prstGeom>
          <a:noFill/>
        </p:spPr>
      </p:pic>
      <p:sp>
        <p:nvSpPr>
          <p:cNvPr id="6" name="Espace réservé du texte 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68263" y="2957364"/>
            <a:ext cx="6624638" cy="1007442"/>
          </a:xfrm>
        </p:spPr>
        <p:txBody>
          <a:bodyPr numCol="2"/>
          <a:lstStyle>
            <a:lvl1pPr marL="0" indent="0">
              <a:spcBef>
                <a:spcPts val="0"/>
              </a:spcBef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Description des conditions de réussite et le cas échéant des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liens établis avec l’aval/les filières qui ont contribué à la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réussite du système.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Ant is sum rescienis doloria sitam voluptas et quid molenist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ommolec, Ero modignam, aut vel et vendio od</a:t>
            </a:r>
          </a:p>
          <a:p>
            <a:pPr>
              <a:defRPr/>
            </a:pPr>
            <a:endParaRPr lang="fr-FR" sz="900" b="0" i="0" u="none" strike="noStrike">
              <a:solidFill>
                <a:srgbClr val="1D1D1B"/>
              </a:solidFill>
              <a:latin typeface="Corbel"/>
            </a:endParaRP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Description des conditions de réussite et le cas échéant des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liens établis avec l’aval/les filières qui ont contribué à la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Réussite du système. 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Ant is sum rescienis doloria sitam voluptas et quid molenist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ommolec, Ero modignam, aut vel et vendio od</a:t>
            </a:r>
          </a:p>
          <a:p>
            <a:pPr>
              <a:defRPr/>
            </a:pPr>
            <a:endParaRPr lang="fr-FR" sz="900" b="0" i="0" u="none" strike="noStrike">
              <a:solidFill>
                <a:srgbClr val="1D1D1B"/>
              </a:solidFill>
              <a:latin typeface="Corbel"/>
            </a:endParaRPr>
          </a:p>
        </p:txBody>
      </p:sp>
      <p:sp>
        <p:nvSpPr>
          <p:cNvPr id="7" name="Rectangle à coins arrondis 10"/>
          <p:cNvSpPr/>
          <p:nvPr userDrawn="1"/>
        </p:nvSpPr>
        <p:spPr bwMode="auto">
          <a:xfrm>
            <a:off x="468263" y="4482604"/>
            <a:ext cx="6624736" cy="5400600"/>
          </a:xfrm>
          <a:prstGeom prst="roundRect">
            <a:avLst>
              <a:gd name="adj" fmla="val 57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Picture 2" descr="R:\DATA_PRIV\DATA_DEPHY\2013\02_PILOTAGE_PROJET\07_TRANSFERT_30000\07_Boite à outils\GT fiches valorisation\Trames fiches 30 000\Fiches pratiques remarquables\GCPE\fiche remarquable GCPE\GCPE-R_01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13207" y="-614"/>
            <a:ext cx="7562850" cy="1657350"/>
          </a:xfrm>
          <a:prstGeom prst="rect">
            <a:avLst/>
          </a:prstGeom>
          <a:noFill/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284687" y="954213"/>
            <a:ext cx="2808906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rgbClr val="F9764C"/>
                </a:solidFill>
                <a:latin typeface="Corbel bold"/>
              </a:defRPr>
            </a:lvl1pPr>
          </a:lstStyle>
          <a:p>
            <a:pPr lvl="0">
              <a:defRPr/>
            </a:pPr>
            <a:r>
              <a:rPr lang="fr-FR"/>
              <a:t>Thématique fiche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5" descr="R:\DATA_PRIV\DATA_DEPHY\2013\02_PILOTAGE_PROJET\07_TRANSFERT_30000\07_Boite à outils\GT fiches valorisation\Trames fiches 30 000\Fiches pratiques remarquables\GCPE\fiche remarquable GCPE\GCPE-R-15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-20009" y="5250659"/>
            <a:ext cx="7564438" cy="5443537"/>
          </a:xfrm>
          <a:prstGeom prst="rect">
            <a:avLst/>
          </a:prstGeom>
          <a:noFill/>
        </p:spPr>
      </p:pic>
      <p:sp>
        <p:nvSpPr>
          <p:cNvPr id="5" name="Rectangle à coins arrondis 13"/>
          <p:cNvSpPr/>
          <p:nvPr userDrawn="1"/>
        </p:nvSpPr>
        <p:spPr bwMode="auto">
          <a:xfrm>
            <a:off x="156378" y="3374856"/>
            <a:ext cx="4248472" cy="5860276"/>
          </a:xfrm>
          <a:prstGeom prst="roundRect">
            <a:avLst>
              <a:gd name="adj" fmla="val 3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à coins arrondis 12"/>
          <p:cNvSpPr/>
          <p:nvPr userDrawn="1"/>
        </p:nvSpPr>
        <p:spPr bwMode="auto">
          <a:xfrm>
            <a:off x="2351101" y="3402484"/>
            <a:ext cx="1803600" cy="504056"/>
          </a:xfrm>
          <a:prstGeom prst="roundRect">
            <a:avLst>
              <a:gd name="adj" fmla="val 16667"/>
            </a:avLst>
          </a:prstGeom>
          <a:solidFill>
            <a:srgbClr val="F97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900" b="1">
                <a:latin typeface="Corbel"/>
              </a:rPr>
              <a:t>Commentaires</a:t>
            </a:r>
          </a:p>
        </p:txBody>
      </p:sp>
      <p:sp>
        <p:nvSpPr>
          <p:cNvPr id="7" name="Rectangle à coins arrondis 9"/>
          <p:cNvSpPr/>
          <p:nvPr userDrawn="1"/>
        </p:nvSpPr>
        <p:spPr bwMode="auto">
          <a:xfrm>
            <a:off x="1564284" y="3402484"/>
            <a:ext cx="778865" cy="504056"/>
          </a:xfrm>
          <a:prstGeom prst="roundRect">
            <a:avLst>
              <a:gd name="adj" fmla="val 16667"/>
            </a:avLst>
          </a:prstGeom>
          <a:solidFill>
            <a:srgbClr val="F97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900" b="1">
              <a:latin typeface="Corbel"/>
            </a:endParaRPr>
          </a:p>
        </p:txBody>
      </p:sp>
      <p:pic>
        <p:nvPicPr>
          <p:cNvPr id="8" name="Picture 2" descr="R:\DATA_PRIV\DATA_DEPHY\2013\02_PILOTAGE_PROJET\07_TRANSFERT_30000\07_Boite à outils\GT fiches valorisation\Trames fiches 30 000\Fiches pratiques remarquables\GCPE\fiche remarquable GCPE\GCPE-R-09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409588" y="2322732"/>
            <a:ext cx="1941513" cy="560388"/>
          </a:xfrm>
          <a:prstGeom prst="rect">
            <a:avLst/>
          </a:prstGeom>
          <a:noFill/>
        </p:spPr>
      </p:pic>
      <p:sp>
        <p:nvSpPr>
          <p:cNvPr id="9" name="ZoneTexte 11"/>
          <p:cNvSpPr>
            <a:spLocks noAdjustHandles="1"/>
          </p:cNvSpPr>
          <p:nvPr userDrawn="1"/>
        </p:nvSpPr>
        <p:spPr bwMode="auto">
          <a:xfrm>
            <a:off x="1548832" y="3374856"/>
            <a:ext cx="7920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900" b="1">
                <a:solidFill>
                  <a:schemeClr val="bg1"/>
                </a:solidFill>
                <a:latin typeface="Corbel"/>
              </a:rPr>
              <a:t>Niveau de satisfaction du groupe</a:t>
            </a:r>
          </a:p>
        </p:txBody>
      </p:sp>
      <p:sp>
        <p:nvSpPr>
          <p:cNvPr id="10" name="Rectangle 14"/>
          <p:cNvSpPr/>
          <p:nvPr userDrawn="1"/>
        </p:nvSpPr>
        <p:spPr bwMode="auto">
          <a:xfrm>
            <a:off x="4788743" y="3402484"/>
            <a:ext cx="2520280" cy="4752000"/>
          </a:xfrm>
          <a:prstGeom prst="rect">
            <a:avLst/>
          </a:prstGeom>
          <a:solidFill>
            <a:srgbClr val="FFF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Picture 3" descr="R:\DATA_PRIV\DATA_DEPHY\2013\02_PILOTAGE_PROJET\07_TRANSFERT_30000\07_Boite à outils\GT fiches valorisation\Trames fiches 30 000\Fiches pratiques remarquables\GCPE\fiche remarquable GCPE\GCPE-R-14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5005898" y="3612812"/>
            <a:ext cx="1368425" cy="539750"/>
          </a:xfrm>
          <a:prstGeom prst="rect">
            <a:avLst/>
          </a:prstGeom>
          <a:noFill/>
        </p:spPr>
      </p:pic>
      <p:sp>
        <p:nvSpPr>
          <p:cNvPr id="12" name="Espace réservé du texte 16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933256" y="4266579"/>
            <a:ext cx="2231751" cy="1440161"/>
          </a:xfrm>
        </p:spPr>
        <p:txBody>
          <a:bodyPr/>
          <a:lstStyle>
            <a:lvl1pPr marL="0" indent="0" algn="just">
              <a:spcBef>
                <a:spcPts val="0"/>
              </a:spcBef>
              <a:buNone/>
              <a:defRPr lang="fr-FR" sz="900" b="0" i="0" u="none" strike="noStrike">
                <a:solidFill>
                  <a:srgbClr val="F9764C"/>
                </a:solidFill>
              </a:defRPr>
            </a:lvl1pPr>
          </a:lstStyle>
          <a:p>
            <a:pPr>
              <a:defRPr/>
            </a:pPr>
            <a:r>
              <a:rPr lang="fr-FR"/>
              <a:t>Cliquez ici pour ajouter du texte</a:t>
            </a:r>
          </a:p>
        </p:txBody>
      </p:sp>
      <p:cxnSp>
        <p:nvCxnSpPr>
          <p:cNvPr id="13" name="Connecteur droit 18"/>
          <p:cNvCxnSpPr>
            <a:cxnSpLocks/>
          </p:cNvCxnSpPr>
          <p:nvPr userDrawn="1"/>
        </p:nvCxnSpPr>
        <p:spPr bwMode="auto">
          <a:xfrm>
            <a:off x="5004767" y="5778748"/>
            <a:ext cx="2160240" cy="0"/>
          </a:xfrm>
          <a:prstGeom prst="line">
            <a:avLst/>
          </a:prstGeom>
          <a:ln w="25400">
            <a:solidFill>
              <a:srgbClr val="7954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:\DATA_PRIV\DATA_DEPHY\2013\02_PILOTAGE_PROJET\07_TRANSFERT_30000\07_Boite à outils\GT fiches valorisation\Trames fiches 30 000\Fiches pratiques remarquables\GCPE\fiche remarquable GCPE\Points vigilance_GCPE.pn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5020207" y="5959078"/>
            <a:ext cx="1276351" cy="539750"/>
          </a:xfrm>
          <a:prstGeom prst="rect">
            <a:avLst/>
          </a:prstGeom>
          <a:noFill/>
        </p:spPr>
      </p:pic>
      <p:sp>
        <p:nvSpPr>
          <p:cNvPr id="15" name="Espace réservé du texte 16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933256" y="6570835"/>
            <a:ext cx="2231751" cy="1440161"/>
          </a:xfrm>
        </p:spPr>
        <p:txBody>
          <a:bodyPr/>
          <a:lstStyle>
            <a:lvl1pPr marL="0" indent="0" algn="just">
              <a:spcBef>
                <a:spcPts val="0"/>
              </a:spcBef>
              <a:buNone/>
              <a:defRPr lang="fr-FR" sz="900" b="0" i="0" u="none" strike="noStrike">
                <a:solidFill>
                  <a:srgbClr val="79549B"/>
                </a:solidFill>
              </a:defRPr>
            </a:lvl1pPr>
          </a:lstStyle>
          <a:p>
            <a:pPr>
              <a:defRPr/>
            </a:pPr>
            <a:r>
              <a:rPr lang="fr-FR" sz="900" b="0" i="0" u="none" strike="noStrike">
                <a:solidFill>
                  <a:srgbClr val="8A2B87"/>
                </a:solidFill>
                <a:latin typeface="Corbel"/>
              </a:rPr>
              <a:t>Cliquez ici pour ajouter du texte</a:t>
            </a:r>
            <a:endParaRPr lang="fr-FR"/>
          </a:p>
        </p:txBody>
      </p:sp>
      <p:pic>
        <p:nvPicPr>
          <p:cNvPr id="16" name="Picture 2" descr="R:\DATA_PRIV\DATA_DEPHY\2013\02_PILOTAGE_PROJET\07_TRANSFERT_30000\07_Boite à outils\GT fiches valorisation\Trames fiches 30 000\Fiches pratiques remarquables\GCPE\fiche remarquable GCPE\GCPE-R_01.png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13207" y="-614"/>
            <a:ext cx="7562850" cy="1657350"/>
          </a:xfrm>
          <a:prstGeom prst="rect">
            <a:avLst/>
          </a:prstGeom>
          <a:noFill/>
        </p:spPr>
      </p:pic>
      <p:sp>
        <p:nvSpPr>
          <p:cNvPr id="17" name="Espace réservé du texte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284687" y="954213"/>
            <a:ext cx="2808906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rgbClr val="F9764C"/>
                </a:solidFill>
                <a:latin typeface="Corbel bold"/>
              </a:defRPr>
            </a:lvl1pPr>
          </a:lstStyle>
          <a:p>
            <a:pPr lvl="0">
              <a:defRPr/>
            </a:pPr>
            <a:r>
              <a:rPr lang="fr-FR"/>
              <a:t>Thématique fiche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7" descr="R:\DATA_PRIV\DATA_DEPHY\2013\02_PILOTAGE_PROJET\07_TRANSFERT_30000\07_Boite à outils\GT fiches valorisation\Trames fiches 30 000\Fiches trajectoires\GCPE\fiche trajectoire GCPE2\fiche trajectoire GCPE-31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-5649" y="6410325"/>
            <a:ext cx="7564437" cy="4283075"/>
          </a:xfrm>
          <a:prstGeom prst="rect">
            <a:avLst/>
          </a:prstGeom>
          <a:noFill/>
        </p:spPr>
      </p:pic>
      <p:sp>
        <p:nvSpPr>
          <p:cNvPr id="5" name="Rectangle 9"/>
          <p:cNvSpPr/>
          <p:nvPr userDrawn="1"/>
        </p:nvSpPr>
        <p:spPr bwMode="auto">
          <a:xfrm>
            <a:off x="324247" y="2322364"/>
            <a:ext cx="3240360" cy="532859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Picture 2" descr="R:\DATA_PRIV\DATA_DEPHY\2013\02_PILOTAGE_PROJET\07_TRANSFERT_30000\07_Boite à outils\GT fiches valorisation\Trames fiches 30 000\Fiches pratiques remarquables\GCPE\fiche remarquable GCPE\GCPE-R-17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468264" y="2322364"/>
            <a:ext cx="2216150" cy="284162"/>
          </a:xfrm>
          <a:prstGeom prst="rect">
            <a:avLst/>
          </a:prstGeom>
          <a:noFill/>
        </p:spPr>
      </p:pic>
      <p:pic>
        <p:nvPicPr>
          <p:cNvPr id="7" name="Picture 4" descr="R:\DATA_PRIV\DATA_DEPHY\2013\02_PILOTAGE_PROJET\07_TRANSFERT_30000\07_Boite à outils\GT fiches valorisation\Trames fiches 30 000\Fiches pratiques remarquables\GCPE\fiche remarquable GCPE\GCPE-R-18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2480146" y="6419850"/>
            <a:ext cx="890587" cy="234950"/>
          </a:xfrm>
          <a:prstGeom prst="rect">
            <a:avLst/>
          </a:prstGeom>
          <a:noFill/>
        </p:spPr>
      </p:pic>
      <p:sp>
        <p:nvSpPr>
          <p:cNvPr id="8" name="Rectangle à coins arrondis 20"/>
          <p:cNvSpPr/>
          <p:nvPr userDrawn="1"/>
        </p:nvSpPr>
        <p:spPr bwMode="auto">
          <a:xfrm>
            <a:off x="324247" y="7907704"/>
            <a:ext cx="3240360" cy="1543452"/>
          </a:xfrm>
          <a:prstGeom prst="roundRect">
            <a:avLst>
              <a:gd name="adj" fmla="val 1152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Picture 5" descr="R:\DATA_PRIV\DATA_DEPHY\2013\02_PILOTAGE_PROJET\07_TRANSFERT_30000\07_Boite à outils\GT fiches valorisation\Trames fiches 30 000\Fiches pratiques remarquables\Viticulture\fiche remarquable Viticulture\viticulture-R-21.pn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509923" y="7958856"/>
            <a:ext cx="1398587" cy="484186"/>
          </a:xfrm>
          <a:prstGeom prst="rect">
            <a:avLst/>
          </a:prstGeom>
          <a:noFill/>
        </p:spPr>
      </p:pic>
      <p:sp>
        <p:nvSpPr>
          <p:cNvPr id="10" name="Espace réservé du texte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68313" y="2754313"/>
            <a:ext cx="2906712" cy="259238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fr-FR" sz="900" b="0" i="0" u="none" strike="noStrike">
                <a:solidFill>
                  <a:srgbClr val="F9764C"/>
                </a:solidFill>
              </a:defRPr>
            </a:lvl1pPr>
          </a:lstStyle>
          <a:p>
            <a:pPr>
              <a:defRPr/>
            </a:pPr>
            <a:r>
              <a:rPr lang="fr-FR" sz="900" b="0" i="0" u="none" strike="noStrike">
                <a:solidFill>
                  <a:srgbClr val="8A2B87"/>
                </a:solidFill>
                <a:latin typeface="Corbel"/>
                <a:ea typeface="+mn-ea"/>
                <a:cs typeface="Arial"/>
              </a:rPr>
              <a:t>Avis de l’animateur sur la mise en place de la pratique par ses agris et la faisabilité à l’échelle de son groupe, rôle de l’accompagnement et du travail en groupe pour la mise ne place de cette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8A2B87"/>
                </a:solidFill>
                <a:latin typeface="Corbel"/>
                <a:ea typeface="+mn-ea"/>
                <a:cs typeface="Arial"/>
              </a:rPr>
              <a:t>pratique.</a:t>
            </a:r>
            <a:endParaRPr lang="fr-FR" sz="900" b="0" i="0">
              <a:solidFill>
                <a:srgbClr val="8A2B87"/>
              </a:solidFill>
              <a:latin typeface="Corbel"/>
              <a:cs typeface="Arial"/>
            </a:endParaRPr>
          </a:p>
          <a:p>
            <a:pPr>
              <a:defRPr/>
            </a:pPr>
            <a:endParaRPr lang="fr-FR"/>
          </a:p>
        </p:txBody>
      </p:sp>
      <p:cxnSp>
        <p:nvCxnSpPr>
          <p:cNvPr id="11" name="Connecteur droit 19"/>
          <p:cNvCxnSpPr>
            <a:cxnSpLocks/>
          </p:cNvCxnSpPr>
          <p:nvPr userDrawn="1"/>
        </p:nvCxnSpPr>
        <p:spPr bwMode="auto">
          <a:xfrm>
            <a:off x="648283" y="5850755"/>
            <a:ext cx="2592288" cy="0"/>
          </a:xfrm>
          <a:prstGeom prst="line">
            <a:avLst/>
          </a:prstGeom>
          <a:ln w="25400">
            <a:solidFill>
              <a:srgbClr val="F9764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8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692400" y="6735985"/>
            <a:ext cx="1677864" cy="842963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Nom, structure mail</a:t>
            </a:r>
          </a:p>
        </p:txBody>
      </p:sp>
      <p:sp>
        <p:nvSpPr>
          <p:cNvPr id="13" name="Espace réservé du texte 22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509924" y="8514333"/>
            <a:ext cx="2860340" cy="864815"/>
          </a:xfrm>
        </p:spPr>
        <p:txBody>
          <a:bodyPr>
            <a:normAutofit/>
          </a:bodyPr>
          <a:lstStyle>
            <a:lvl1pPr marL="0" indent="0">
              <a:buNone/>
              <a:defRPr sz="1000" b="1" i="1"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Site internet 1</a:t>
            </a:r>
            <a:endParaRPr/>
          </a:p>
          <a:p>
            <a:pPr lvl="0">
              <a:defRPr/>
            </a:pPr>
            <a:r>
              <a:rPr lang="fr-FR"/>
              <a:t>Site internet 2</a:t>
            </a:r>
            <a:endParaRPr/>
          </a:p>
          <a:p>
            <a:pPr lvl="0">
              <a:defRPr/>
            </a:pPr>
            <a:r>
              <a:rPr lang="fr-FR"/>
              <a:t>Siteinternet 3</a:t>
            </a:r>
          </a:p>
        </p:txBody>
      </p:sp>
      <p:sp>
        <p:nvSpPr>
          <p:cNvPr id="14" name="Rectangle 23"/>
          <p:cNvSpPr/>
          <p:nvPr userDrawn="1"/>
        </p:nvSpPr>
        <p:spPr bwMode="auto">
          <a:xfrm>
            <a:off x="4212679" y="2322363"/>
            <a:ext cx="2808312" cy="4341733"/>
          </a:xfrm>
          <a:prstGeom prst="rect">
            <a:avLst/>
          </a:prstGeom>
          <a:solidFill>
            <a:srgbClr val="FFF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Picture 5" descr="R:\DATA_PRIV\DATA_DEPHY\2013\02_PILOTAGE_PROJET\07_TRANSFERT_30000\07_Boite à outils\GT fiches valorisation\Trames fiches 30 000\Fiches pratiques remarquables\GCPE\fiche remarquable GCPE\GCPE-R-20.png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4357687" y="6980371"/>
            <a:ext cx="1706562" cy="536575"/>
          </a:xfrm>
          <a:prstGeom prst="rect">
            <a:avLst/>
          </a:prstGeom>
          <a:noFill/>
        </p:spPr>
      </p:pic>
      <p:sp>
        <p:nvSpPr>
          <p:cNvPr id="16" name="Rectangle 24"/>
          <p:cNvSpPr/>
          <p:nvPr userDrawn="1"/>
        </p:nvSpPr>
        <p:spPr bwMode="auto">
          <a:xfrm>
            <a:off x="4212679" y="6858868"/>
            <a:ext cx="2808312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Espace réservé du texte 26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284687" y="7723187"/>
            <a:ext cx="2664295" cy="1655762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latin typeface="Corbel"/>
              </a:defRPr>
            </a:lvl1pPr>
          </a:lstStyle>
          <a:p>
            <a:pPr lvl="0">
              <a:defRPr/>
            </a:pPr>
            <a:r>
              <a:rPr lang="fr-FR"/>
              <a:t>Cliquez ici pour écrire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013450" y="10315575"/>
            <a:ext cx="1366838" cy="280988"/>
          </a:xfrm>
        </p:spPr>
        <p:txBody>
          <a:bodyPr>
            <a:normAutofit/>
          </a:bodyPr>
          <a:lstStyle>
            <a:lvl1pPr marL="0" indent="0" algn="r">
              <a:buNone/>
              <a:defRPr sz="12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Date</a:t>
            </a:r>
          </a:p>
        </p:txBody>
      </p:sp>
      <p:pic>
        <p:nvPicPr>
          <p:cNvPr id="19" name="Picture 3" descr="R:\DATA_PRIV\DATA_DEPHY\2013\02_PILOTAGE_PROJET\07_TRANSFERT_30000\07_Boite à outils\GT fiches valorisation\Trames fiches 30 000\Fiches pratiques remarquables\GCPE\fiche remarquable GCPE\Améliorations_GCPE.png"/>
          <p:cNvPicPr>
            <a:picLocks noChangeAspect="1" noChangeArrowheads="1"/>
          </p:cNvPicPr>
          <p:nvPr userDrawn="1"/>
        </p:nvPicPr>
        <p:blipFill>
          <a:blip r:embed="rId7"/>
          <a:stretch/>
        </p:blipFill>
        <p:spPr bwMode="auto">
          <a:xfrm>
            <a:off x="4357687" y="2429237"/>
            <a:ext cx="2163763" cy="536575"/>
          </a:xfrm>
          <a:prstGeom prst="rect">
            <a:avLst/>
          </a:prstGeom>
          <a:noFill/>
        </p:spPr>
      </p:pic>
      <p:sp>
        <p:nvSpPr>
          <p:cNvPr id="20" name="Espace réservé du texte 28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356695" y="3114452"/>
            <a:ext cx="2520280" cy="32978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fr-FR" sz="900" b="0" i="0" u="none" strike="noStrike">
                <a:latin typeface="Corbel"/>
              </a:rPr>
              <a:t>Améliorations envisagées de la pratique .</a:t>
            </a:r>
            <a:endParaRPr/>
          </a:p>
          <a:p>
            <a:pPr>
              <a:defRPr/>
            </a:pPr>
            <a:r>
              <a:rPr lang="it-IT" sz="900" b="0" i="0" u="none" strike="noStrike">
                <a:latin typeface="Corbel"/>
              </a:rPr>
              <a:t>Testore diam quid quam vendipistio con pro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totat unt laboribus. Apidici aspicit omniet</a:t>
            </a:r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prorehenis quo omnis excepta spiciam</a:t>
            </a:r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aliquibusda doluptust es aut verunt veliqui</a:t>
            </a:r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debitatur.Gias dolor abo.</a:t>
            </a:r>
            <a:endParaRPr/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Itaecab orumquo te cor aut quiatiatemAsperia</a:t>
            </a:r>
            <a:endParaRPr/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sam aborum explabo repedit eum es eius.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Omnit qui nimus ea sitiassusae voluptas</a:t>
            </a:r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estibus perum si volupta natecto rporrum</a:t>
            </a:r>
            <a:endParaRPr/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estibusda aligenducium explaccum inum quisin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pra atur, simint qui aut haria volessunt porae</a:t>
            </a:r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consedit ut aut dolor reped et qui tecte recae.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Omnit qui nimus ea sitiassusae voluptas</a:t>
            </a:r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estibus perum si volupta natecto rporrum</a:t>
            </a:r>
            <a:endParaRPr/>
          </a:p>
          <a:p>
            <a:pPr>
              <a:defRPr/>
            </a:pPr>
            <a:r>
              <a:rPr lang="pt-BR" sz="900" b="0" i="0" u="none" strike="noStrike">
                <a:latin typeface="Corbel"/>
              </a:rPr>
              <a:t>estibusda aligenducium explaccum inum quisin</a:t>
            </a:r>
            <a:endParaRPr/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pra atur, simint qui aut haria volessunt porae</a:t>
            </a:r>
          </a:p>
          <a:p>
            <a:pPr>
              <a:defRPr/>
            </a:pPr>
            <a:r>
              <a:rPr lang="fr-FR" sz="900" b="0" i="0" u="none" strike="noStrike">
                <a:latin typeface="Corbel"/>
              </a:rPr>
              <a:t>consedit ut aut dolor reped et qui tecte recae.</a:t>
            </a:r>
            <a:endParaRPr lang="fr-FR"/>
          </a:p>
        </p:txBody>
      </p:sp>
      <p:pic>
        <p:nvPicPr>
          <p:cNvPr id="21" name="Picture 2" descr="R:\DATA_PRIV\DATA_DEPHY\2013\02_PILOTAGE_PROJET\07_TRANSFERT_30000\07_Boite à outils\GT fiches valorisation\Trames fiches 30 000\Fiches pratiques remarquables\GCPE\fiche remarquable GCPE\GCPE-R_01.png"/>
          <p:cNvPicPr>
            <a:picLocks noChangeAspect="1" noChangeArrowheads="1"/>
          </p:cNvPicPr>
          <p:nvPr userDrawn="1"/>
        </p:nvPicPr>
        <p:blipFill>
          <a:blip r:embed="rId8"/>
          <a:stretch/>
        </p:blipFill>
        <p:spPr bwMode="auto">
          <a:xfrm>
            <a:off x="13207" y="-614"/>
            <a:ext cx="7562850" cy="1657350"/>
          </a:xfrm>
          <a:prstGeom prst="rect">
            <a:avLst/>
          </a:prstGeom>
          <a:noFill/>
        </p:spPr>
      </p:pic>
      <p:sp>
        <p:nvSpPr>
          <p:cNvPr id="22" name="Espace réservé du texte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284687" y="954213"/>
            <a:ext cx="2808906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rgbClr val="F9764C"/>
                </a:solidFill>
                <a:latin typeface="Corbel bold"/>
              </a:defRPr>
            </a:lvl1pPr>
          </a:lstStyle>
          <a:p>
            <a:pPr lvl="0">
              <a:defRPr/>
            </a:pPr>
            <a:r>
              <a:rPr lang="fr-FR"/>
              <a:t>Thématique fiche</a:t>
            </a:r>
          </a:p>
        </p:txBody>
      </p:sp>
      <p:pic>
        <p:nvPicPr>
          <p:cNvPr id="23" name="Picture 6" descr="R:\DATA_PRIV\DATA_DEPHY\2013\02_PILOTAGE_PROJET\07_TRANSFERT_30000\07_Boite à outils\GT fiches valorisation\Trames fiches 30 000\Fiches pratiques remarquables\GCPE\fiche remarquable GCPE\GCPE-R-20.png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4356694" y="6980370"/>
            <a:ext cx="1706563" cy="536575"/>
          </a:xfrm>
          <a:prstGeom prst="rect">
            <a:avLst/>
          </a:prstGeom>
          <a:noFill/>
        </p:spPr>
      </p:pic>
      <p:pic>
        <p:nvPicPr>
          <p:cNvPr id="24" name="Picture 4" descr="R:\DATA_PRIV\DATA_DEPHY\2013\02_PILOTAGE_PROJET\08_COMMUNICATION\OUTILS_DE_COMMUNICATION\Logos\logo30000\ecophyto30000_logo.png"/>
          <p:cNvPicPr>
            <a:picLocks noChangeAspect="1" noChangeArrowheads="1"/>
          </p:cNvPicPr>
          <p:nvPr userDrawn="1"/>
        </p:nvPicPr>
        <p:blipFill>
          <a:blip r:embed="rId9"/>
          <a:stretch/>
        </p:blipFill>
        <p:spPr bwMode="auto">
          <a:xfrm>
            <a:off x="2022764" y="9957295"/>
            <a:ext cx="1244086" cy="648480"/>
          </a:xfrm>
          <a:prstGeom prst="rect">
            <a:avLst/>
          </a:prstGeom>
          <a:noFill/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auto">
          <a:xfrm>
            <a:off x="159246" y="9883204"/>
            <a:ext cx="1703201" cy="72505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6063257" y="306140"/>
            <a:ext cx="1317031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309A6D-C09C-4548-B29A-6CF363A7E532}" type="datetimeFigureOut">
              <a:rPr lang="fr-FR"/>
              <a:t>03/11/2021</a:t>
            </a:fld>
            <a:endParaRPr lang="fr-BE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5418904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4668DC-857F-487D-BFFA-8C0CA5037977}" type="slidenum">
              <a:rPr lang="fr-BE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9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texte 20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21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Le rédacteur liste les éléments de contexte ou rédige un paragraphe qui permettent de</a:t>
            </a:r>
            <a:endParaRPr/>
          </a:p>
          <a:p>
            <a:pPr>
              <a:defRPr/>
            </a:pPr>
            <a:r>
              <a:rPr lang="fr-FR"/>
              <a:t>comprendre le choix de la pratique par les agriculteurs du groupe.</a:t>
            </a:r>
            <a:endParaRPr/>
          </a:p>
          <a:p>
            <a:pPr>
              <a:defRPr/>
            </a:pPr>
            <a:r>
              <a:rPr lang="fr-FR"/>
              <a:t>(nb agris, département, SAU Totale, espèces, variétés, circuit commercial, autres ateliers, main</a:t>
            </a:r>
            <a:endParaRPr/>
          </a:p>
          <a:p>
            <a:pPr>
              <a:defRPr/>
            </a:pPr>
            <a:r>
              <a:rPr lang="fr-FR"/>
              <a:t>d’oeuvre, certification/label, objectif de rendement, autres élements de contexte, éléments</a:t>
            </a:r>
            <a:endParaRPr/>
          </a:p>
          <a:p>
            <a:pPr>
              <a:defRPr/>
            </a:pPr>
            <a:r>
              <a:rPr lang="fr-FR"/>
              <a:t>déterminant du système, point clé/problématique).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8" name="Espace réservé du texte 1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Châtelais, Maine et Loire (49)Lorem ipsum dolor sit amet,</a:t>
            </a:r>
            <a:endParaRPr/>
          </a:p>
          <a:p>
            <a:pPr>
              <a:defRPr/>
            </a:pPr>
            <a:r>
              <a:rPr lang="fr-FR"/>
              <a:t>consectetuer adipiscing elit, sed diam nonummy nibh</a:t>
            </a:r>
          </a:p>
          <a:p>
            <a:pPr>
              <a:defRPr/>
            </a:pPr>
            <a:r>
              <a:rPr lang="fr-FR"/>
              <a:t>euismod tincidunt ut laoreet dolore magna aliquam erat</a:t>
            </a:r>
            <a:endParaRPr/>
          </a:p>
          <a:p>
            <a:pPr>
              <a:defRPr/>
            </a:pPr>
            <a:r>
              <a:rPr lang="fr-FR"/>
              <a:t>volutpat. Ut wisi enim ad minim veniam, quis nostrud exerci</a:t>
            </a:r>
          </a:p>
          <a:p>
            <a:pPr>
              <a:defRPr/>
            </a:pPr>
            <a:r>
              <a:rPr lang="fr-FR"/>
              <a:t>tation ullamcorper suscipit lobortis nisl ut aliquip ex ea</a:t>
            </a:r>
          </a:p>
          <a:p>
            <a:pPr>
              <a:defRPr/>
            </a:pPr>
            <a:r>
              <a:rPr lang="pt-BR"/>
              <a:t>commodo consequat. Duis autem vel eum iriure dolor in</a:t>
            </a:r>
            <a:endParaRPr/>
          </a:p>
          <a:p>
            <a:pPr>
              <a:defRPr/>
            </a:pPr>
            <a:r>
              <a:rPr lang="fr-FR"/>
              <a:t>hendrerit in vulputate velit esse molestie consequat, vel</a:t>
            </a:r>
          </a:p>
          <a:p>
            <a:pPr>
              <a:defRPr/>
            </a:pPr>
            <a:r>
              <a:rPr lang="fr-FR"/>
              <a:t>illum dolore eu feugiat nulla facilisis at vero eros et accumsan</a:t>
            </a:r>
          </a:p>
          <a:p>
            <a:pPr>
              <a:defRPr/>
            </a:pPr>
            <a:r>
              <a:rPr lang="fr-FR"/>
              <a:t>et iusto odio dignissim qui blandit praesent luptatum</a:t>
            </a:r>
          </a:p>
          <a:p>
            <a:pPr>
              <a:defRPr/>
            </a:pPr>
            <a:r>
              <a:rPr lang="fr-FR"/>
              <a:t>zzril delenit augue duis dolore te feugait nulla facilisi.</a:t>
            </a:r>
            <a:endParaRPr/>
          </a:p>
          <a:p>
            <a:pPr>
              <a:defRPr/>
            </a:pPr>
            <a:r>
              <a:rPr lang="fr-FR"/>
              <a:t>Lorem ipsum dolor sit amet, cons ectetuer adipiscing elit,</a:t>
            </a:r>
            <a:endParaRPr/>
          </a:p>
          <a:p>
            <a:pPr>
              <a:defRPr/>
            </a:pPr>
            <a:r>
              <a:rPr lang="fr-FR"/>
              <a:t>sed diam nonummy nibh euismod tincidunt ut laoreet</a:t>
            </a:r>
          </a:p>
          <a:p>
            <a:pPr>
              <a:defRPr/>
            </a:pPr>
            <a:r>
              <a:rPr lang="it-IT"/>
              <a:t>dolore magna aliquam erat volutpat.</a:t>
            </a:r>
            <a:endParaRPr lang="fr-FR"/>
          </a:p>
          <a:p>
            <a:pPr>
              <a:defRPr/>
            </a:pPr>
            <a:endParaRPr lang="fr-FR"/>
          </a:p>
        </p:txBody>
      </p:sp>
      <p:pic>
        <p:nvPicPr>
          <p:cNvPr id="9" name="Picture 4" descr="R:\DATA_PRIV\DATA_DEPHY\2013\02_PILOTAGE_PROJET\07_TRANSFERT_30000\07_Boite à outils\GT fiches valorisation\Trames fiches 30 000\Fiches pratiques remarquables\Viticulture\fiche remarquable Viticulture\viticulture-R-03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83283" y="4338588"/>
            <a:ext cx="146050" cy="146050"/>
          </a:xfrm>
          <a:prstGeom prst="rect">
            <a:avLst/>
          </a:prstGeom>
          <a:noFill/>
        </p:spPr>
      </p:pic>
      <p:sp>
        <p:nvSpPr>
          <p:cNvPr id="10" name="ZoneTexte 15"/>
          <p:cNvSpPr>
            <a:spLocks/>
          </p:cNvSpPr>
          <p:nvPr/>
        </p:nvSpPr>
        <p:spPr bwMode="auto">
          <a:xfrm>
            <a:off x="3915908" y="5994772"/>
            <a:ext cx="296106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000" b="1" i="1">
                <a:solidFill>
                  <a:srgbClr val="F9764C"/>
                </a:solidFill>
                <a:latin typeface="Corbel"/>
              </a:rPr>
              <a:t>Objectifs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eu feugiat nulla facilisis at vero eros et accumsan et iusto</a:t>
            </a:r>
          </a:p>
          <a:p>
            <a:pPr>
              <a:defRPr/>
            </a:pPr>
            <a:r>
              <a:rPr lang="fr-FR" sz="900">
                <a:latin typeface="Corbel"/>
              </a:rPr>
              <a:t>odio dignissim qui blandit praesent luptatum zzril delenit</a:t>
            </a:r>
          </a:p>
          <a:p>
            <a:pPr>
              <a:defRPr/>
            </a:pPr>
            <a:r>
              <a:rPr lang="fr-FR" sz="900">
                <a:latin typeface="Corbel"/>
              </a:rPr>
              <a:t>augue duis dolore te feugait nulla facilisi.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Lorem ipsum dolor sit amet, cons ectetuer adipiscing elit,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sed diam nonummy nibh euismod tincidunt ut laoreet</a:t>
            </a:r>
          </a:p>
          <a:p>
            <a:pPr>
              <a:defRPr/>
            </a:pPr>
            <a:r>
              <a:rPr lang="it-IT" sz="900">
                <a:latin typeface="Corbel"/>
              </a:rPr>
              <a:t>dolore magna aliquam erat volutpat.</a:t>
            </a:r>
            <a:endParaRPr/>
          </a:p>
          <a:p>
            <a:pPr>
              <a:defRPr/>
            </a:pPr>
            <a:endParaRPr lang="it-IT" sz="900">
              <a:latin typeface="Corbel"/>
            </a:endParaRPr>
          </a:p>
          <a:p>
            <a:pPr>
              <a:defRPr/>
            </a:pPr>
            <a:r>
              <a:rPr lang="fr-FR" sz="1000" b="1" i="1">
                <a:solidFill>
                  <a:srgbClr val="F9764C"/>
                </a:solidFill>
                <a:latin typeface="Corbel"/>
              </a:rPr>
              <a:t>Description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eu feugiat nulla facilisis at vero eros et accumsan et iusto</a:t>
            </a:r>
          </a:p>
          <a:p>
            <a:pPr>
              <a:defRPr/>
            </a:pPr>
            <a:r>
              <a:rPr lang="fr-FR" sz="900">
                <a:latin typeface="Corbel"/>
              </a:rPr>
              <a:t>odio dignissim qui blandit praesent luptatum zzril delenit</a:t>
            </a:r>
          </a:p>
          <a:p>
            <a:pPr>
              <a:defRPr/>
            </a:pPr>
            <a:r>
              <a:rPr lang="fr-FR" sz="900">
                <a:latin typeface="Corbel"/>
              </a:rPr>
              <a:t>augue duis dolore te feugait nulla facilisi.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Lorem ipsum dolor sit amet, cons ectetuer adipiscing elit,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sed diam nonummy nibh euismod tincidunt ut laoreet</a:t>
            </a:r>
          </a:p>
          <a:p>
            <a:pPr>
              <a:defRPr/>
            </a:pPr>
            <a:r>
              <a:rPr lang="it-IT" sz="900">
                <a:latin typeface="Corbel"/>
              </a:rPr>
              <a:t>dolore magna aliquam erat volutpat.</a:t>
            </a:r>
            <a:endParaRPr/>
          </a:p>
          <a:p>
            <a:pPr>
              <a:defRPr/>
            </a:pPr>
            <a:endParaRPr lang="it-IT" sz="900">
              <a:solidFill>
                <a:srgbClr val="F9764C"/>
              </a:solidFill>
              <a:latin typeface="Corbel"/>
            </a:endParaRPr>
          </a:p>
          <a:p>
            <a:pPr>
              <a:defRPr/>
            </a:pPr>
            <a:r>
              <a:rPr lang="fr-FR" sz="1000" b="1" i="1">
                <a:solidFill>
                  <a:srgbClr val="F9764C"/>
                </a:solidFill>
                <a:latin typeface="Corbel"/>
              </a:rPr>
              <a:t>Les variantes intéressantes dans le groupe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Duis autem vel eum iriure dolor in hendrerit in vulputate</a:t>
            </a:r>
          </a:p>
          <a:p>
            <a:pPr>
              <a:defRPr/>
            </a:pPr>
            <a:r>
              <a:rPr lang="fr-FR" sz="900">
                <a:latin typeface="Corbel"/>
              </a:rPr>
              <a:t>velit esse molestie consequat, vel illum dolore eu feugiat</a:t>
            </a:r>
          </a:p>
          <a:p>
            <a:pPr>
              <a:defRPr/>
            </a:pPr>
            <a:r>
              <a:rPr lang="it-IT" sz="900">
                <a:latin typeface="Corbel"/>
              </a:rPr>
              <a:t>nulla facilisis at vero eros et accumsan et iusto odio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dignissim qui blandit praesent luptatum zzril delenit augue</a:t>
            </a:r>
          </a:p>
          <a:p>
            <a:pPr>
              <a:defRPr/>
            </a:pPr>
            <a:r>
              <a:rPr lang="fr-FR" sz="900">
                <a:latin typeface="Corbel"/>
              </a:rPr>
              <a:t>duis dolore te feugait nulla facilisi.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Lorem ipsum dolor sit amet, cons ectetuer adipiscing elit,</a:t>
            </a:r>
            <a:endParaRPr/>
          </a:p>
          <a:p>
            <a:pPr>
              <a:defRPr/>
            </a:pPr>
            <a:r>
              <a:rPr lang="fr-FR" sz="900">
                <a:latin typeface="Corbel"/>
              </a:rPr>
              <a:t>sed diam nonummy nibh euismod tincidunt ut laoreet</a:t>
            </a:r>
          </a:p>
          <a:p>
            <a:pPr>
              <a:defRPr/>
            </a:pPr>
            <a:r>
              <a:rPr lang="it-IT" sz="900">
                <a:latin typeface="Corbel"/>
              </a:rPr>
              <a:t>dolore magna aliquam erat volutpat.</a:t>
            </a:r>
            <a:endParaRPr lang="fr-FR" sz="900">
              <a:latin typeface="Corbel"/>
            </a:endParaRPr>
          </a:p>
        </p:txBody>
      </p:sp>
      <p:sp>
        <p:nvSpPr>
          <p:cNvPr id="11" name="ZoneTexte 10"/>
          <p:cNvSpPr>
            <a:spLocks/>
          </p:cNvSpPr>
          <p:nvPr/>
        </p:nvSpPr>
        <p:spPr bwMode="auto">
          <a:xfrm>
            <a:off x="2196455" y="3108935"/>
            <a:ext cx="1124026" cy="276999"/>
          </a:xfrm>
          <a:prstGeom prst="rect">
            <a:avLst/>
          </a:prstGeom>
          <a:solidFill>
            <a:srgbClr val="F9764C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/>
                </a:solidFill>
                <a:latin typeface="Arial Black"/>
                <a:cs typeface="Arial"/>
              </a:rPr>
              <a:t>CONTEXTE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ZoneTexte 3"/>
          <p:cNvSpPr>
            <a:spLocks/>
          </p:cNvSpPr>
          <p:nvPr/>
        </p:nvSpPr>
        <p:spPr bwMode="auto">
          <a:xfrm>
            <a:off x="1404367" y="6287492"/>
            <a:ext cx="51090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t-BR" b="1">
                <a:solidFill>
                  <a:srgbClr val="F9764C"/>
                </a:solidFill>
                <a:latin typeface="Arial"/>
                <a:cs typeface="Arial"/>
              </a:rPr>
              <a:t>SCHÉMA OU PHOTOS OU VIDÉOS</a:t>
            </a:r>
            <a:endParaRPr/>
          </a:p>
          <a:p>
            <a:pPr>
              <a:defRPr/>
            </a:pPr>
            <a:r>
              <a:rPr lang="fr-FR" b="1">
                <a:solidFill>
                  <a:srgbClr val="F9764C"/>
                </a:solidFill>
                <a:latin typeface="Arial"/>
                <a:cs typeface="Arial"/>
              </a:rPr>
              <a:t>OU GRAPHIQUE ILLUSTRANT LA PRATIQUE</a:t>
            </a:r>
            <a:endParaRPr/>
          </a:p>
          <a:p>
            <a:pPr>
              <a:defRPr/>
            </a:pPr>
            <a:r>
              <a:rPr lang="fr-FR" b="1">
                <a:solidFill>
                  <a:srgbClr val="F9764C"/>
                </a:solidFill>
                <a:latin typeface="Arial"/>
                <a:cs typeface="Arial"/>
              </a:rPr>
              <a:t>ET SA MISE EN PLACE/L’ÉVOLUTION</a:t>
            </a:r>
            <a:endParaRPr/>
          </a:p>
          <a:p>
            <a:pPr>
              <a:defRPr/>
            </a:pPr>
            <a:r>
              <a:rPr lang="fr-FR" b="1">
                <a:solidFill>
                  <a:srgbClr val="F9764C"/>
                </a:solidFill>
                <a:latin typeface="Arial"/>
                <a:cs typeface="Arial"/>
              </a:rPr>
              <a:t>DE SA MISE EN PLACE +</a:t>
            </a:r>
            <a:endParaRPr/>
          </a:p>
          <a:p>
            <a:pPr>
              <a:defRPr/>
            </a:pPr>
            <a:r>
              <a:rPr lang="fr-FR" b="1">
                <a:solidFill>
                  <a:srgbClr val="F9764C"/>
                </a:solidFill>
                <a:latin typeface="Arial"/>
                <a:cs typeface="Arial"/>
              </a:rPr>
              <a:t>PETIT COMMENTAIRE EXPLICATIF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Description des conditions de réussite etle cas échéant des liens établis avecl’aval/les filières qui ont contribué à laréussite du système.</a:t>
            </a:r>
            <a:endParaRPr/>
          </a:p>
          <a:p>
            <a:pPr>
              <a:defRPr/>
            </a:pPr>
            <a:r>
              <a:rPr lang="pt-BR"/>
              <a:t>Ant is sum rescienis doloria sitam</a:t>
            </a:r>
            <a:endParaRPr/>
          </a:p>
          <a:p>
            <a:pPr>
              <a:defRPr/>
            </a:pPr>
            <a:r>
              <a:rPr lang="fr-FR"/>
              <a:t>voluptas et quid molenist ommolec, Ero</a:t>
            </a:r>
            <a:endParaRPr/>
          </a:p>
          <a:p>
            <a:pPr>
              <a:defRPr/>
            </a:pPr>
            <a:r>
              <a:rPr lang="fr-FR"/>
              <a:t>modignam, aut vel et vendio od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5" name="Espace réservé du texte 5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graphicFrame>
        <p:nvGraphicFramePr>
          <p:cNvPr id="7" name="Tableau 2"/>
          <p:cNvGraphicFramePr>
            <a:graphicFrameLocks noGrp="1"/>
          </p:cNvGraphicFramePr>
          <p:nvPr/>
        </p:nvGraphicFramePr>
        <p:xfrm>
          <a:off x="371563" y="3834532"/>
          <a:ext cx="3769107" cy="5212080"/>
        </p:xfrm>
        <a:graphic>
          <a:graphicData uri="http://schemas.openxmlformats.org/drawingml/2006/table">
            <a:tbl>
              <a:tblPr firstRow="1" bandRow="1">
                <a:tableStyleId>{50E1D649-73A0-01F2-6EF9-6047FBB4481E}</a:tableStyleId>
              </a:tblPr>
              <a:tblGrid>
                <a:gridCol w="120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</a:txBody>
                  <a:tcPr>
                    <a:lnL w="28575" algn="ctr">
                      <a:solidFill>
                        <a:srgbClr val="F9764C"/>
                      </a:solidFill>
                    </a:lnL>
                    <a:lnR w="12700" algn="ctr">
                      <a:solidFill>
                        <a:srgbClr val="F9764C"/>
                      </a:solidFill>
                    </a:lnR>
                    <a:lnT w="28575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F9764C"/>
                      </a:solidFill>
                    </a:lnL>
                    <a:lnR w="12700" algn="ctr">
                      <a:solidFill>
                        <a:srgbClr val="F9764C"/>
                      </a:solidFill>
                    </a:lnR>
                    <a:lnT w="28575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fr-FR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 lang="fr-FR" sz="800">
                        <a:latin typeface="Corbel"/>
                      </a:endParaRPr>
                    </a:p>
                  </a:txBody>
                  <a:tcPr>
                    <a:lnL w="12700" algn="ctr">
                      <a:solidFill>
                        <a:srgbClr val="F9764C"/>
                      </a:solidFill>
                    </a:lnL>
                    <a:lnR w="28575" algn="ctr">
                      <a:solidFill>
                        <a:srgbClr val="F9764C"/>
                      </a:solidFill>
                    </a:lnR>
                    <a:lnT w="28575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F9764C"/>
                      </a:solidFill>
                    </a:lnL>
                    <a:lnR w="12700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F9764C"/>
                      </a:solidFill>
                    </a:lnL>
                    <a:lnR w="12700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fr-FR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algn="l" defTabSz="914400">
                        <a:defRPr/>
                      </a:pPr>
                      <a:r>
                        <a:rPr lang="fr-FR" sz="800" b="0" i="0" u="none" strike="noStrike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F9764C"/>
                      </a:solidFill>
                    </a:lnL>
                    <a:lnR w="28575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F9764C"/>
                      </a:solidFill>
                    </a:lnL>
                    <a:lnR w="12700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F9764C"/>
                      </a:solidFill>
                    </a:lnL>
                    <a:lnR w="12700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F9764C"/>
                      </a:solidFill>
                    </a:lnL>
                    <a:lnR w="28575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F9764C"/>
                      </a:solidFill>
                    </a:lnL>
                    <a:lnR w="12700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F9764C"/>
                      </a:solidFill>
                    </a:lnL>
                    <a:lnR w="12700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F9764C"/>
                      </a:solidFill>
                    </a:lnL>
                    <a:lnR w="28575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F9764C"/>
                      </a:solidFill>
                    </a:lnL>
                    <a:lnR w="12700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F9764C"/>
                      </a:solidFill>
                    </a:lnL>
                    <a:lnR w="12700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F9764C"/>
                      </a:solidFill>
                    </a:lnL>
                    <a:lnR w="28575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F9764C"/>
                      </a:solidFill>
                    </a:lnL>
                    <a:lnR w="12700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F9764C"/>
                      </a:solidFill>
                    </a:lnL>
                    <a:lnR w="12700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F9764C"/>
                      </a:solidFill>
                    </a:lnL>
                    <a:lnR w="28575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F9764C"/>
                      </a:solidFill>
                    </a:lnL>
                    <a:lnR w="12700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F9764C"/>
                      </a:solidFill>
                    </a:lnL>
                    <a:lnR w="12700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F9764C"/>
                      </a:solidFill>
                    </a:lnL>
                    <a:lnR w="28575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F9764C"/>
                      </a:solidFill>
                    </a:lnL>
                    <a:lnR w="12700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F9764C"/>
                      </a:solidFill>
                    </a:lnL>
                    <a:lnR w="12700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F9764C"/>
                      </a:solidFill>
                    </a:lnL>
                    <a:lnR w="28575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12700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900" b="1">
                          <a:solidFill>
                            <a:schemeClr val="dk1"/>
                          </a:solidFill>
                          <a:latin typeface="Corbel"/>
                          <a:ea typeface="+mn-ea"/>
                          <a:cs typeface="Arial"/>
                        </a:rPr>
                        <a:t>Maîtrise des adventices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900" b="1">
                        <a:solidFill>
                          <a:schemeClr val="dk1"/>
                        </a:solidFill>
                        <a:latin typeface="Corbel"/>
                        <a:ea typeface="+mn-ea"/>
                        <a:cs typeface="Arial"/>
                      </a:endParaRPr>
                    </a:p>
                  </a:txBody>
                  <a:tcPr>
                    <a:lnL w="28575" algn="ctr">
                      <a:solidFill>
                        <a:srgbClr val="F9764C"/>
                      </a:solidFill>
                    </a:lnL>
                    <a:lnR w="12700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28575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>
                    <a:lnL w="12700" algn="ctr">
                      <a:solidFill>
                        <a:srgbClr val="F9764C"/>
                      </a:solidFill>
                    </a:lnL>
                    <a:lnR w="12700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28575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</a:t>
                      </a:r>
                      <a:r>
                        <a:rPr lang="da-DK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1Lorem ipsum dolor sit amet,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8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Corbel"/>
                          <a:ea typeface="+mn-ea"/>
                          <a:cs typeface="+mn-cs"/>
                        </a:rPr>
                        <a:t>Maîtrise du bioagresseur 1Lorem ipsum dolor sine.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F9764C"/>
                      </a:solidFill>
                    </a:lnL>
                    <a:lnR w="28575" algn="ctr">
                      <a:solidFill>
                        <a:srgbClr val="F9764C"/>
                      </a:solidFill>
                    </a:lnR>
                    <a:lnT w="12700" algn="ctr">
                      <a:solidFill>
                        <a:srgbClr val="F9764C"/>
                      </a:solidFill>
                    </a:lnT>
                    <a:lnB w="28575" algn="ctr">
                      <a:solidFill>
                        <a:srgbClr val="F9764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Picture 2" descr="R:\DATA_PRIV\DATA_DEPHY\2013\02_PILOTAGE_PROJET\07_TRANSFERT_30000\07_Boite à outils\GT fiches valorisation\Trames fiches 30 000\Fiches pratiques remarquables\GCPE\fiche remarquable GCPE\GCPE-R-1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377825" y="4318000"/>
            <a:ext cx="182562" cy="182563"/>
          </a:xfrm>
          <a:prstGeom prst="rect">
            <a:avLst/>
          </a:prstGeom>
          <a:noFill/>
        </p:spPr>
      </p:pic>
      <p:pic>
        <p:nvPicPr>
          <p:cNvPr id="9" name="Picture 3" descr="R:\DATA_PRIV\DATA_DEPHY\2013\02_PILOTAGE_PROJET\07_TRANSFERT_30000\07_Boite à outils\GT fiches valorisation\Trames fiches 30 000\Fiches pratiques remarquables\GCPE\fiche remarquable GCPE\GCPE-R-11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363538" y="4576763"/>
            <a:ext cx="182563" cy="182562"/>
          </a:xfrm>
          <a:prstGeom prst="rect">
            <a:avLst/>
          </a:prstGeom>
          <a:noFill/>
        </p:spPr>
      </p:pic>
      <p:pic>
        <p:nvPicPr>
          <p:cNvPr id="10" name="Picture 4" descr="R:\DATA_PRIV\DATA_DEPHY\2013\02_PILOTAGE_PROJET\07_TRANSFERT_30000\07_Boite à outils\GT fiches valorisation\Trames fiches 30 000\Fiches pratiques remarquables\GCPE\fiche remarquable GCPE\GCPE-R-12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377825" y="4822825"/>
            <a:ext cx="182562" cy="182563"/>
          </a:xfrm>
          <a:prstGeom prst="rect">
            <a:avLst/>
          </a:prstGeom>
          <a:noFill/>
        </p:spPr>
      </p:pic>
      <p:pic>
        <p:nvPicPr>
          <p:cNvPr id="11" name="Picture 4" descr="R:\DATA_PRIV\DATA_DEPHY\2013\02_PILOTAGE_PROJET\07_TRANSFERT_30000\07_Boite à outils\GT fiches valorisation\Trames fiches 30 000\Fiches pratiques remarquables\GCPE\fiche remarquable GCPE\GCPE-R-12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836415" y="5174622"/>
            <a:ext cx="182562" cy="182563"/>
          </a:xfrm>
          <a:prstGeom prst="rect">
            <a:avLst/>
          </a:prstGeom>
          <a:noFill/>
        </p:spPr>
      </p:pic>
      <p:pic>
        <p:nvPicPr>
          <p:cNvPr id="12" name="Picture 3" descr="R:\DATA_PRIV\DATA_DEPHY\2013\02_PILOTAGE_PROJET\07_TRANSFERT_30000\07_Boite à outils\GT fiches valorisation\Trames fiches 30 000\Fiches pratiques remarquables\GCPE\fiche remarquable GCPE\GCPE-R-11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836414" y="4637882"/>
            <a:ext cx="182563" cy="182562"/>
          </a:xfrm>
          <a:prstGeom prst="rect">
            <a:avLst/>
          </a:prstGeom>
          <a:noFill/>
        </p:spPr>
      </p:pic>
      <p:pic>
        <p:nvPicPr>
          <p:cNvPr id="13" name="Picture 2" descr="R:\DATA_PRIV\DATA_DEPHY\2013\02_PILOTAGE_PROJET\07_TRANSFERT_30000\07_Boite à outils\GT fiches valorisation\Trames fiches 30 000\Fiches pratiques remarquables\GCPE\fiche remarquable GCPE\GCPE-R-1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811453" y="4050556"/>
            <a:ext cx="182562" cy="1825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8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texte 9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10"/>
          <p:cNvSpPr>
            <a:spLocks noGrp="1"/>
          </p:cNvSpPr>
          <p:nvPr>
            <p:ph type="body" sz="quarter" idx="16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7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9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8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llipse 3"/>
          <p:cNvSpPr/>
          <p:nvPr/>
        </p:nvSpPr>
        <p:spPr bwMode="auto">
          <a:xfrm>
            <a:off x="468263" y="6354812"/>
            <a:ext cx="1008112" cy="1008000"/>
          </a:xfrm>
          <a:prstGeom prst="ellipse">
            <a:avLst/>
          </a:prstGeom>
          <a:blipFill>
            <a:blip r:embed="rId2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617</Words>
  <Application>Microsoft Office PowerPoint</Application>
  <DocSecurity>0</DocSecurity>
  <PresentationFormat>Personnalisé</PresentationFormat>
  <Paragraphs>80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Corbel</vt:lpstr>
      <vt:lpstr>Corbel bold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Pauline BODIN</dc:creator>
  <cp:keywords/>
  <dc:description/>
  <cp:lastModifiedBy>Marc Audibert</cp:lastModifiedBy>
  <cp:revision>41</cp:revision>
  <dcterms:created xsi:type="dcterms:W3CDTF">2020-09-25T09:28:03Z</dcterms:created>
  <dcterms:modified xsi:type="dcterms:W3CDTF">2021-11-03T13:50:21Z</dcterms:modified>
  <cp:category/>
  <dc:identifier/>
  <cp:contentStatus/>
  <dc:language/>
  <cp:version/>
</cp:coreProperties>
</file>