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7561263" cy="10693400"/>
  <p:defaultTextStyle>
    <a:defPPr>
      <a:defRPr lang="fr-FR"/>
    </a:defPPr>
    <a:lvl1pPr marL="0" algn="l" defTabSz="957838">
      <a:defRPr sz="19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>
      <a:defRPr sz="19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>
      <a:defRPr sz="19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>
      <a:defRPr sz="19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>
      <a:defRPr sz="19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>
      <a:defRPr sz="19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>
      <a:defRPr sz="19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>
      <a:defRPr sz="19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R:\DATA_PRIV\DATA_DEPHY\2013\02_PILOTAGE_PROJET\07_TRANSFERT_30000\07_Boite à outils\GT fiches valorisation\Trames fiches 30 000\Fiches trajectoires\Viticulture\fiche trajectoire Viticulture\viticulture-29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7517" y="4385605"/>
            <a:ext cx="10280651" cy="3187700"/>
          </a:xfrm>
          <a:prstGeom prst="rect">
            <a:avLst/>
          </a:prstGeom>
          <a:noFill/>
        </p:spPr>
      </p:pic>
      <p:sp>
        <p:nvSpPr>
          <p:cNvPr id="5" name="Rectangle 23"/>
          <p:cNvSpPr/>
          <p:nvPr userDrawn="1"/>
        </p:nvSpPr>
        <p:spPr bwMode="auto">
          <a:xfrm>
            <a:off x="738188" y="3172934"/>
            <a:ext cx="9313833" cy="360000"/>
          </a:xfrm>
          <a:prstGeom prst="rect">
            <a:avLst/>
          </a:prstGeom>
          <a:solidFill>
            <a:srgbClr val="EC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24"/>
          <p:cNvSpPr/>
          <p:nvPr userDrawn="1"/>
        </p:nvSpPr>
        <p:spPr bwMode="auto">
          <a:xfrm>
            <a:off x="738188" y="3892974"/>
            <a:ext cx="9313832" cy="360000"/>
          </a:xfrm>
          <a:prstGeom prst="rect">
            <a:avLst/>
          </a:prstGeom>
          <a:solidFill>
            <a:srgbClr val="F9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25"/>
          <p:cNvSpPr/>
          <p:nvPr userDrawn="1"/>
        </p:nvSpPr>
        <p:spPr bwMode="auto">
          <a:xfrm>
            <a:off x="738188" y="4939827"/>
            <a:ext cx="9313225" cy="576000"/>
          </a:xfrm>
          <a:prstGeom prst="rect">
            <a:avLst/>
          </a:prstGeom>
          <a:solidFill>
            <a:srgbClr val="F8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26"/>
          <p:cNvSpPr/>
          <p:nvPr userDrawn="1"/>
        </p:nvSpPr>
        <p:spPr bwMode="auto">
          <a:xfrm>
            <a:off x="738188" y="5508887"/>
            <a:ext cx="9313226" cy="57600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27"/>
          <p:cNvSpPr/>
          <p:nvPr userDrawn="1"/>
        </p:nvSpPr>
        <p:spPr bwMode="auto">
          <a:xfrm>
            <a:off x="738188" y="6084951"/>
            <a:ext cx="9313226" cy="576000"/>
          </a:xfrm>
          <a:prstGeom prst="rect">
            <a:avLst/>
          </a:prstGeom>
          <a:solidFill>
            <a:srgbClr val="E8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28"/>
          <p:cNvSpPr/>
          <p:nvPr userDrawn="1"/>
        </p:nvSpPr>
        <p:spPr bwMode="auto">
          <a:xfrm>
            <a:off x="738188" y="3532974"/>
            <a:ext cx="9313833" cy="360000"/>
          </a:xfrm>
          <a:prstGeom prst="rect">
            <a:avLst/>
          </a:prstGeom>
          <a:solidFill>
            <a:srgbClr val="F2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29"/>
          <p:cNvSpPr/>
          <p:nvPr userDrawn="1"/>
        </p:nvSpPr>
        <p:spPr bwMode="auto">
          <a:xfrm>
            <a:off x="738188" y="2818951"/>
            <a:ext cx="9313833" cy="360000"/>
          </a:xfrm>
          <a:prstGeom prst="rect">
            <a:avLst/>
          </a:prstGeom>
          <a:solidFill>
            <a:srgbClr val="E5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30"/>
          <p:cNvSpPr/>
          <p:nvPr userDrawn="1"/>
        </p:nvSpPr>
        <p:spPr bwMode="auto">
          <a:xfrm>
            <a:off x="738188" y="2458911"/>
            <a:ext cx="9313833" cy="360000"/>
          </a:xfrm>
          <a:prstGeom prst="rect">
            <a:avLst/>
          </a:prstGeom>
          <a:solidFill>
            <a:srgbClr val="DCB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  <a:p>
            <a:pPr algn="ctr">
              <a:defRPr/>
            </a:pPr>
            <a:endParaRPr lang="fr-FR"/>
          </a:p>
        </p:txBody>
      </p:sp>
      <p:sp>
        <p:nvSpPr>
          <p:cNvPr id="13" name="Rectangle 31"/>
          <p:cNvSpPr/>
          <p:nvPr userDrawn="1"/>
        </p:nvSpPr>
        <p:spPr bwMode="auto">
          <a:xfrm>
            <a:off x="738188" y="2103239"/>
            <a:ext cx="9313833" cy="360000"/>
          </a:xfrm>
          <a:prstGeom prst="rect">
            <a:avLst/>
          </a:prstGeom>
          <a:solidFill>
            <a:srgbClr val="D6A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  <a:p>
            <a:pPr algn="ctr">
              <a:defRPr/>
            </a:pPr>
            <a:endParaRPr lang="fr-FR"/>
          </a:p>
        </p:txBody>
      </p:sp>
      <p:pic>
        <p:nvPicPr>
          <p:cNvPr id="14" name="Picture 3" descr="R:\DATA_PRIV\DATA_DEPHY\2013\02_PILOTAGE_PROJET\07_TRANSFERT_30000\07_Boite à outils\GT fiches valorisation\Trames fiches 30 000\Fiches trajectoires\Viticulture\fiche trajectoire Viticulture\viticulture-32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408778" y="1602218"/>
            <a:ext cx="3846513" cy="576262"/>
          </a:xfrm>
          <a:prstGeom prst="rect">
            <a:avLst/>
          </a:prstGeom>
          <a:noFill/>
        </p:spPr>
      </p:pic>
      <p:pic>
        <p:nvPicPr>
          <p:cNvPr id="15" name="Picture 2" descr="R:\DATA_PRIV\DATA_DEPHY\2013\02_PILOTAGE_PROJET\07_TRANSFERT_30000\07_Boite à outils\GT fiches valorisation\Trames fiches 30 000\Fiches trajectoires\Viticulture\fiche trajectoire Viticulture\viticulture_02 copie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-19696" y="11299"/>
            <a:ext cx="10694988" cy="1657350"/>
          </a:xfrm>
          <a:prstGeom prst="rect">
            <a:avLst/>
          </a:prstGeom>
          <a:noFill/>
        </p:spPr>
      </p:pic>
      <p:sp>
        <p:nvSpPr>
          <p:cNvPr id="16" name="Rectangle 20"/>
          <p:cNvSpPr/>
          <p:nvPr userDrawn="1"/>
        </p:nvSpPr>
        <p:spPr bwMode="auto">
          <a:xfrm>
            <a:off x="8641188" y="2681871"/>
            <a:ext cx="1944216" cy="295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22"/>
          <p:cNvSpPr>
            <a:spLocks noAdjustHandles="1"/>
          </p:cNvSpPr>
          <p:nvPr userDrawn="1"/>
        </p:nvSpPr>
        <p:spPr bwMode="auto">
          <a:xfrm>
            <a:off x="4284687" y="954212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 i="1">
                <a:solidFill>
                  <a:srgbClr val="8A2B87"/>
                </a:solidFill>
                <a:latin typeface="Corbel bold"/>
              </a:rPr>
              <a:t>Vers des systèmes agroécologiques à bas niveau de phytos</a:t>
            </a:r>
          </a:p>
        </p:txBody>
      </p:sp>
      <p:pic>
        <p:nvPicPr>
          <p:cNvPr id="18" name="Picture 2" descr="R:\DATA_PRIV\DATA_DEPHY\2013\02_PILOTAGE_PROJET\07_TRANSFERT_30000\07_Boite à outils\GT fiches valorisation\Trames fiches 30 000\Fiches trajectoires\Viticulture\fiche trajectoire Viticulture\fiche trajectoire Viticulture-18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808507" y="2792600"/>
            <a:ext cx="1338263" cy="539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9067113" y="334306"/>
            <a:ext cx="2812588" cy="711318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625639" y="334306"/>
            <a:ext cx="8263250" cy="711318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44704" y="4858814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25638" y="1944575"/>
            <a:ext cx="5537918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341783" y="1944575"/>
            <a:ext cx="553791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34671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432101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180822" y="301052"/>
            <a:ext cx="5977909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36566A-1B5B-446F-B70B-B485A1F3A60C}" type="datetimeFigureOut">
              <a:rPr lang="fr-FR"/>
              <a:t>11/11/2020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A2C2F-BD17-4BB2-881B-9607E3258D6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>
        <a:spcBef>
          <a:spcPts val="0"/>
        </a:spcBef>
        <a:buNone/>
        <a:defRPr sz="4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>
        <a:spcBef>
          <a:spcPts val="0"/>
        </a:spcBef>
        <a:buFont typeface="Arial"/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>
        <a:spcBef>
          <a:spcPts val="0"/>
        </a:spcBef>
        <a:buFont typeface="Arial"/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>
        <a:spcBef>
          <a:spcPts val="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>
        <a:spcBef>
          <a:spcPts val="0"/>
        </a:spcBef>
        <a:buFont typeface="Arial"/>
        <a:buChar char="»"/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>
        <a:spcBef>
          <a:spcPts val="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5"/>
          <p:cNvSpPr/>
          <p:nvPr/>
        </p:nvSpPr>
        <p:spPr bwMode="auto">
          <a:xfrm rot="5400000">
            <a:off x="-91621" y="5753627"/>
            <a:ext cx="1020841" cy="450632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56"/>
          <p:cNvSpPr>
            <a:spLocks/>
          </p:cNvSpPr>
          <p:nvPr/>
        </p:nvSpPr>
        <p:spPr bwMode="auto">
          <a:xfrm rot="16199999">
            <a:off x="-382001" y="3103418"/>
            <a:ext cx="15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8A2B87"/>
                </a:solidFill>
                <a:latin typeface="Corbel bold"/>
              </a:rPr>
              <a:t>LEVIERS GESTION ALTERNATIFS</a:t>
            </a:r>
          </a:p>
        </p:txBody>
      </p:sp>
      <p:sp>
        <p:nvSpPr>
          <p:cNvPr id="6" name="ZoneTexte 57"/>
          <p:cNvSpPr>
            <a:spLocks/>
          </p:cNvSpPr>
          <p:nvPr/>
        </p:nvSpPr>
        <p:spPr bwMode="auto">
          <a:xfrm rot="16199999">
            <a:off x="-91620" y="5777377"/>
            <a:ext cx="10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3B3E5"/>
                </a:solidFill>
                <a:latin typeface="Corbel bold"/>
              </a:rPr>
              <a:t>LUTTE CHIMIQUE</a:t>
            </a:r>
          </a:p>
        </p:txBody>
      </p:sp>
      <p:cxnSp>
        <p:nvCxnSpPr>
          <p:cNvPr id="7" name="Connecteur en angle 31"/>
          <p:cNvCxnSpPr>
            <a:cxnSpLocks/>
            <a:stCxn id="5" idx="3"/>
          </p:cNvCxnSpPr>
          <p:nvPr/>
        </p:nvCxnSpPr>
        <p:spPr bwMode="auto">
          <a:xfrm rot="5400000" flipH="1" flipV="1">
            <a:off x="371192" y="2227103"/>
            <a:ext cx="307788" cy="238067"/>
          </a:xfrm>
          <a:prstGeom prst="bentConnector3">
            <a:avLst>
              <a:gd name="adj1" fmla="val 100158"/>
            </a:avLst>
          </a:prstGeom>
          <a:ln>
            <a:solidFill>
              <a:srgbClr val="8A2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1"/>
          <p:cNvCxnSpPr>
            <a:cxnSpLocks/>
            <a:endCxn id="5" idx="1"/>
          </p:cNvCxnSpPr>
          <p:nvPr/>
        </p:nvCxnSpPr>
        <p:spPr bwMode="auto">
          <a:xfrm rot="10800000">
            <a:off x="406054" y="4076139"/>
            <a:ext cx="238066" cy="151422"/>
          </a:xfrm>
          <a:prstGeom prst="bentConnector2">
            <a:avLst/>
          </a:prstGeom>
          <a:ln>
            <a:solidFill>
              <a:srgbClr val="8A2B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043"/>
          <p:cNvSpPr>
            <a:spLocks/>
          </p:cNvSpPr>
          <p:nvPr/>
        </p:nvSpPr>
        <p:spPr bwMode="auto">
          <a:xfrm>
            <a:off x="8796632" y="3455835"/>
            <a:ext cx="1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r>
              <a:rPr lang="en-US" sz="900">
                <a:latin typeface="Corbel"/>
              </a:rPr>
              <a:t>Ant is sum rescienis doloria</a:t>
            </a:r>
          </a:p>
          <a:p>
            <a:pPr>
              <a:defRPr/>
            </a:pPr>
            <a:r>
              <a:rPr lang="fr-FR" sz="900">
                <a:latin typeface="Corbel"/>
              </a:rPr>
              <a:t>sitam voluptas et quid molenist</a:t>
            </a:r>
          </a:p>
          <a:p>
            <a:pPr>
              <a:defRPr/>
            </a:pPr>
            <a:r>
              <a:rPr lang="fr-FR" sz="900">
                <a:latin typeface="Corbel"/>
              </a:rPr>
              <a:t>ommolec, Ero modignam, aut</a:t>
            </a:r>
          </a:p>
          <a:p>
            <a:pPr>
              <a:defRPr/>
            </a:pPr>
            <a:r>
              <a:rPr lang="fr-FR" sz="900">
                <a:latin typeface="Corbel"/>
              </a:rPr>
              <a:t>vel et vendio od</a:t>
            </a:r>
          </a:p>
          <a:p>
            <a:pPr>
              <a:defRPr/>
            </a:pPr>
            <a:endParaRPr lang="fr-FR" sz="900">
              <a:latin typeface="Corbel"/>
            </a:endParaRPr>
          </a:p>
        </p:txBody>
      </p:sp>
      <p:cxnSp>
        <p:nvCxnSpPr>
          <p:cNvPr id="10" name="Connecteur en angle 85"/>
          <p:cNvCxnSpPr>
            <a:cxnSpLocks/>
          </p:cNvCxnSpPr>
          <p:nvPr/>
        </p:nvCxnSpPr>
        <p:spPr bwMode="auto">
          <a:xfrm flipV="1">
            <a:off x="406051" y="5250311"/>
            <a:ext cx="238069" cy="186506"/>
          </a:xfrm>
          <a:prstGeom prst="bentConnector3">
            <a:avLst>
              <a:gd name="adj1" fmla="val -4870"/>
            </a:avLst>
          </a:prstGeom>
          <a:ln>
            <a:solidFill>
              <a:srgbClr val="03B3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88"/>
          <p:cNvCxnSpPr>
            <a:cxnSpLocks/>
          </p:cNvCxnSpPr>
          <p:nvPr/>
        </p:nvCxnSpPr>
        <p:spPr bwMode="auto">
          <a:xfrm rot="10800000">
            <a:off x="418800" y="6489364"/>
            <a:ext cx="225319" cy="139680"/>
          </a:xfrm>
          <a:prstGeom prst="bentConnector3">
            <a:avLst>
              <a:gd name="adj1" fmla="val 102705"/>
            </a:avLst>
          </a:prstGeom>
          <a:ln>
            <a:solidFill>
              <a:srgbClr val="03B3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13335" y="2939908"/>
            <a:ext cx="311150" cy="404812"/>
          </a:xfrm>
          <a:prstGeom prst="rect">
            <a:avLst/>
          </a:prstGeom>
          <a:noFill/>
        </p:spPr>
      </p:pic>
      <p:pic>
        <p:nvPicPr>
          <p:cNvPr id="13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226985" y="2435695"/>
            <a:ext cx="112713" cy="112712"/>
          </a:xfrm>
          <a:prstGeom prst="rect">
            <a:avLst/>
          </a:prstGeom>
          <a:noFill/>
        </p:spPr>
      </p:pic>
      <p:pic>
        <p:nvPicPr>
          <p:cNvPr id="14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268910" y="2017068"/>
            <a:ext cx="119063" cy="155575"/>
          </a:xfrm>
          <a:prstGeom prst="rect">
            <a:avLst/>
          </a:prstGeom>
          <a:noFill/>
        </p:spPr>
      </p:pic>
      <p:pic>
        <p:nvPicPr>
          <p:cNvPr id="15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29951" y="1349987"/>
            <a:ext cx="477837" cy="401638"/>
          </a:xfrm>
          <a:prstGeom prst="rect">
            <a:avLst/>
          </a:prstGeom>
          <a:noFill/>
        </p:spPr>
      </p:pic>
      <p:pic>
        <p:nvPicPr>
          <p:cNvPr id="16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255375" y="4284663"/>
            <a:ext cx="125413" cy="125412"/>
          </a:xfrm>
          <a:prstGeom prst="rect">
            <a:avLst/>
          </a:prstGeom>
          <a:noFill/>
        </p:spPr>
      </p:pic>
      <p:pic>
        <p:nvPicPr>
          <p:cNvPr id="17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264147" y="4651100"/>
            <a:ext cx="128587" cy="125413"/>
          </a:xfrm>
          <a:prstGeom prst="rect">
            <a:avLst/>
          </a:prstGeom>
          <a:noFill/>
        </p:spPr>
      </p:pic>
      <p:pic>
        <p:nvPicPr>
          <p:cNvPr id="18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299072" y="4937125"/>
            <a:ext cx="125413" cy="125413"/>
          </a:xfrm>
          <a:prstGeom prst="rect">
            <a:avLst/>
          </a:prstGeom>
          <a:noFill/>
        </p:spPr>
      </p:pic>
      <p:sp>
        <p:nvSpPr>
          <p:cNvPr id="19" name="ZoneTexte 35"/>
          <p:cNvSpPr>
            <a:spLocks/>
          </p:cNvSpPr>
          <p:nvPr/>
        </p:nvSpPr>
        <p:spPr bwMode="auto">
          <a:xfrm>
            <a:off x="812686" y="5134895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3B3E5"/>
                </a:solidFill>
                <a:latin typeface="Corbel"/>
              </a:rPr>
              <a:t>Herbicides</a:t>
            </a:r>
          </a:p>
        </p:txBody>
      </p:sp>
      <p:sp>
        <p:nvSpPr>
          <p:cNvPr id="20" name="ZoneTexte 36"/>
          <p:cNvSpPr>
            <a:spLocks/>
          </p:cNvSpPr>
          <p:nvPr/>
        </p:nvSpPr>
        <p:spPr bwMode="auto">
          <a:xfrm>
            <a:off x="810195" y="5660159"/>
            <a:ext cx="1077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3B3E5"/>
                </a:solidFill>
                <a:latin typeface="Corbel"/>
              </a:rPr>
              <a:t>Fongicides</a:t>
            </a:r>
            <a:endParaRPr/>
          </a:p>
        </p:txBody>
      </p:sp>
      <p:sp>
        <p:nvSpPr>
          <p:cNvPr id="21" name="ZoneTexte 37"/>
          <p:cNvSpPr>
            <a:spLocks/>
          </p:cNvSpPr>
          <p:nvPr/>
        </p:nvSpPr>
        <p:spPr bwMode="auto">
          <a:xfrm>
            <a:off x="814506" y="6286103"/>
            <a:ext cx="1073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03B3E5"/>
                </a:solidFill>
                <a:latin typeface="Corbel"/>
              </a:rPr>
              <a:t>Insecticides</a:t>
            </a:r>
          </a:p>
        </p:txBody>
      </p:sp>
      <p:sp>
        <p:nvSpPr>
          <p:cNvPr id="22" name="ZoneTexte 38"/>
          <p:cNvSpPr>
            <a:spLocks/>
          </p:cNvSpPr>
          <p:nvPr/>
        </p:nvSpPr>
        <p:spPr bwMode="auto">
          <a:xfrm>
            <a:off x="818069" y="2547914"/>
            <a:ext cx="118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Lutte physique</a:t>
            </a:r>
          </a:p>
        </p:txBody>
      </p:sp>
      <p:sp>
        <p:nvSpPr>
          <p:cNvPr id="23" name="ZoneTexte 39"/>
          <p:cNvSpPr>
            <a:spLocks/>
          </p:cNvSpPr>
          <p:nvPr/>
        </p:nvSpPr>
        <p:spPr bwMode="auto">
          <a:xfrm>
            <a:off x="818069" y="2844411"/>
            <a:ext cx="11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  <a:ea typeface="+mn-ea"/>
                <a:cs typeface="+mn-cs"/>
              </a:rPr>
              <a:t>Action sur stock ou population</a:t>
            </a:r>
          </a:p>
        </p:txBody>
      </p:sp>
      <p:sp>
        <p:nvSpPr>
          <p:cNvPr id="24" name="ZoneTexte 40"/>
          <p:cNvSpPr>
            <a:spLocks/>
          </p:cNvSpPr>
          <p:nvPr/>
        </p:nvSpPr>
        <p:spPr bwMode="auto">
          <a:xfrm>
            <a:off x="818069" y="3259582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Atténuation</a:t>
            </a:r>
          </a:p>
        </p:txBody>
      </p:sp>
      <p:sp>
        <p:nvSpPr>
          <p:cNvPr id="25" name="ZoneTexte 41"/>
          <p:cNvSpPr>
            <a:spLocks/>
          </p:cNvSpPr>
          <p:nvPr/>
        </p:nvSpPr>
        <p:spPr bwMode="auto">
          <a:xfrm>
            <a:off x="818069" y="3614956"/>
            <a:ext cx="1341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Biocontrôle</a:t>
            </a:r>
          </a:p>
        </p:txBody>
      </p:sp>
      <p:sp>
        <p:nvSpPr>
          <p:cNvPr id="26" name="ZoneTexte 42"/>
          <p:cNvSpPr>
            <a:spLocks/>
          </p:cNvSpPr>
          <p:nvPr/>
        </p:nvSpPr>
        <p:spPr bwMode="auto">
          <a:xfrm>
            <a:off x="818069" y="3996729"/>
            <a:ext cx="1341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Régulation naturelle</a:t>
            </a:r>
          </a:p>
        </p:txBody>
      </p:sp>
      <p:sp>
        <p:nvSpPr>
          <p:cNvPr id="27" name="ZoneTexte 54"/>
          <p:cNvSpPr>
            <a:spLocks/>
          </p:cNvSpPr>
          <p:nvPr/>
        </p:nvSpPr>
        <p:spPr bwMode="auto">
          <a:xfrm>
            <a:off x="818069" y="2192242"/>
            <a:ext cx="118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i="1">
                <a:solidFill>
                  <a:srgbClr val="79549B"/>
                </a:solidFill>
                <a:latin typeface="Corbel"/>
              </a:rPr>
              <a:t>Lutte génétique</a:t>
            </a:r>
          </a:p>
        </p:txBody>
      </p:sp>
      <p:sp>
        <p:nvSpPr>
          <p:cNvPr id="28" name="Rectangle 62"/>
          <p:cNvSpPr/>
          <p:nvPr/>
        </p:nvSpPr>
        <p:spPr bwMode="auto">
          <a:xfrm>
            <a:off x="7111036" y="4285375"/>
            <a:ext cx="1548032" cy="683009"/>
          </a:xfrm>
          <a:prstGeom prst="rect">
            <a:avLst/>
          </a:prstGeom>
          <a:solidFill>
            <a:srgbClr val="8A2B87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63"/>
          <p:cNvSpPr/>
          <p:nvPr/>
        </p:nvSpPr>
        <p:spPr bwMode="auto">
          <a:xfrm>
            <a:off x="738188" y="4285375"/>
            <a:ext cx="1459475" cy="683009"/>
          </a:xfrm>
          <a:prstGeom prst="rect">
            <a:avLst/>
          </a:prstGeom>
          <a:solidFill>
            <a:srgbClr val="8A2B87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Pentagone 64"/>
          <p:cNvSpPr/>
          <p:nvPr/>
        </p:nvSpPr>
        <p:spPr bwMode="auto">
          <a:xfrm>
            <a:off x="2197823" y="4285375"/>
            <a:ext cx="1260000" cy="683009"/>
          </a:xfrm>
          <a:prstGeom prst="homePlate">
            <a:avLst>
              <a:gd name="adj" fmla="val 50000"/>
            </a:avLst>
          </a:prstGeom>
          <a:solidFill>
            <a:srgbClr val="8A2B87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latin typeface="Arial"/>
              <a:cs typeface="Arial"/>
            </a:endParaRPr>
          </a:p>
        </p:txBody>
      </p:sp>
      <p:sp>
        <p:nvSpPr>
          <p:cNvPr id="31" name="Chevron 65"/>
          <p:cNvSpPr/>
          <p:nvPr/>
        </p:nvSpPr>
        <p:spPr bwMode="auto">
          <a:xfrm>
            <a:off x="3114452" y="4285375"/>
            <a:ext cx="2323531" cy="683009"/>
          </a:xfrm>
          <a:prstGeom prst="chevron">
            <a:avLst>
              <a:gd name="adj" fmla="val 50000"/>
            </a:avLst>
          </a:prstGeom>
          <a:solidFill>
            <a:srgbClr val="8A2B87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 cap="al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Chevron 66"/>
          <p:cNvSpPr/>
          <p:nvPr/>
        </p:nvSpPr>
        <p:spPr bwMode="auto">
          <a:xfrm>
            <a:off x="5078142" y="4285375"/>
            <a:ext cx="2356790" cy="683009"/>
          </a:xfrm>
          <a:prstGeom prst="chevron">
            <a:avLst>
              <a:gd name="adj" fmla="val 50000"/>
            </a:avLst>
          </a:prstGeom>
          <a:solidFill>
            <a:srgbClr val="8A2B87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1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ZoneTexte 67"/>
          <p:cNvSpPr>
            <a:spLocks/>
          </p:cNvSpPr>
          <p:nvPr/>
        </p:nvSpPr>
        <p:spPr bwMode="auto">
          <a:xfrm>
            <a:off x="7463506" y="4496983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AUTOMNE</a:t>
            </a:r>
          </a:p>
        </p:txBody>
      </p:sp>
      <p:sp>
        <p:nvSpPr>
          <p:cNvPr id="34" name="ZoneTexte 68"/>
          <p:cNvSpPr>
            <a:spLocks/>
          </p:cNvSpPr>
          <p:nvPr/>
        </p:nvSpPr>
        <p:spPr bwMode="auto">
          <a:xfrm>
            <a:off x="2394372" y="4496983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HIVER</a:t>
            </a:r>
          </a:p>
        </p:txBody>
      </p:sp>
      <p:sp>
        <p:nvSpPr>
          <p:cNvPr id="35" name="ZoneTexte 69"/>
          <p:cNvSpPr>
            <a:spLocks/>
          </p:cNvSpPr>
          <p:nvPr/>
        </p:nvSpPr>
        <p:spPr bwMode="auto">
          <a:xfrm>
            <a:off x="3855236" y="4496983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 cap="all">
                <a:solidFill>
                  <a:schemeClr val="bg1"/>
                </a:solidFill>
                <a:latin typeface="Arial Black"/>
                <a:cs typeface="Arial"/>
              </a:rPr>
              <a:t>PRINTEMPS</a:t>
            </a:r>
          </a:p>
        </p:txBody>
      </p:sp>
      <p:sp>
        <p:nvSpPr>
          <p:cNvPr id="36" name="ZoneTexte 70"/>
          <p:cNvSpPr>
            <a:spLocks/>
          </p:cNvSpPr>
          <p:nvPr/>
        </p:nvSpPr>
        <p:spPr bwMode="auto">
          <a:xfrm>
            <a:off x="6027956" y="4496983"/>
            <a:ext cx="771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b="1">
                <a:solidFill>
                  <a:schemeClr val="bg1"/>
                </a:solidFill>
                <a:latin typeface="Arial Black"/>
                <a:cs typeface="Arial"/>
              </a:rPr>
              <a:t>ETE</a:t>
            </a:r>
          </a:p>
        </p:txBody>
      </p:sp>
      <p:pic>
        <p:nvPicPr>
          <p:cNvPr id="37" name="Picture 3" descr="R:\DATA_PRIV\DATA_DEPHY\2013\02_PILOTAGE_PROJET\07_TRANSFERT_30000\07_Boite à outils\GT fiches valorisation\Trames fiches 30 000\Fiches trajectoires\Viticulture\fiche trajectoire Viticulture\viticulture-12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11254623" y="3957076"/>
            <a:ext cx="125412" cy="119063"/>
          </a:xfrm>
          <a:prstGeom prst="rect">
            <a:avLst/>
          </a:prstGeom>
          <a:noFill/>
        </p:spPr>
      </p:pic>
      <p:pic>
        <p:nvPicPr>
          <p:cNvPr id="38" name="Picture 4" descr="R:\DATA_PRIV\DATA_DEPHY\2013\02_PILOTAGE_PROJET\07_TRANSFERT_30000\07_Boite à outils\GT fiches valorisation\Trames fiches 30 000\Fiches trajectoires\Viticulture\fiche trajectoire Viticulture\viticulture-14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11202235" y="3614956"/>
            <a:ext cx="133350" cy="131763"/>
          </a:xfrm>
          <a:prstGeom prst="rect">
            <a:avLst/>
          </a:prstGeom>
          <a:noFill/>
        </p:spPr>
      </p:pic>
      <p:pic>
        <p:nvPicPr>
          <p:cNvPr id="39" name="Picture 5" descr="R:\DATA_PRIV\DATA_DEPHY\2013\02_PILOTAGE_PROJET\07_TRANSFERT_30000\07_Boite à outils\GT fiches valorisation\Trames fiches 30 000\Fiches trajectoires\Viticulture\fiche trajectoire Viticulture\viticultur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1184805" y="2679704"/>
            <a:ext cx="125412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ITEMS CREATION</a:t>
            </a:r>
          </a:p>
        </p:txBody>
      </p:sp>
      <p:pic>
        <p:nvPicPr>
          <p:cNvPr id="5" name="Picture 8" descr="R:\DATA_PRIV\DATA_DEPHY\2013\02_PILOTAGE_PROJET\07_TRANSFERT_30000\07_Boite à outils\GT fiches valorisation\Trames fiches 30 000\Fiches trajectoires\fiche trajectoire GCPE2\fiche trajectoire GCPE-21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9564" y="3867987"/>
            <a:ext cx="311150" cy="404812"/>
          </a:xfrm>
          <a:prstGeom prst="rect">
            <a:avLst/>
          </a:prstGeom>
          <a:noFill/>
        </p:spPr>
      </p:pic>
      <p:pic>
        <p:nvPicPr>
          <p:cNvPr id="6" name="Picture 12" descr="R:\DATA_PRIV\DATA_DEPHY\2013\02_PILOTAGE_PROJET\07_TRANSFERT_30000\07_Boite à outils\GT fiches valorisation\Trames fiches 30 000\Fiches trajectoires\fiche trajectoire GCPE2\fiche trajectoire GCPE-17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63214" y="3363774"/>
            <a:ext cx="112713" cy="112712"/>
          </a:xfrm>
          <a:prstGeom prst="rect">
            <a:avLst/>
          </a:prstGeom>
          <a:noFill/>
        </p:spPr>
      </p:pic>
      <p:pic>
        <p:nvPicPr>
          <p:cNvPr id="7" name="Picture 13" descr="R:\DATA_PRIV\DATA_DEPHY\2013\02_PILOTAGE_PROJET\07_TRANSFERT_30000\07_Boite à outils\GT fiches valorisation\Trames fiches 30 000\Fiches trajectoires\fiche trajectoire GCPE2\fiche trajectoire GCPE-18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05139" y="2945147"/>
            <a:ext cx="119063" cy="155575"/>
          </a:xfrm>
          <a:prstGeom prst="rect">
            <a:avLst/>
          </a:prstGeom>
          <a:noFill/>
        </p:spPr>
      </p:pic>
      <p:pic>
        <p:nvPicPr>
          <p:cNvPr id="8" name="Picture 14" descr="R:\DATA_PRIV\DATA_DEPHY\2013\02_PILOTAGE_PROJET\07_TRANSFERT_30000\07_Boite à outils\GT fiches valorisation\Trames fiches 30 000\Fiches trajectoires\fiche trajectoire GCPE2\fiche trajectoire GCPE-20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66180" y="2278066"/>
            <a:ext cx="477837" cy="401638"/>
          </a:xfrm>
          <a:prstGeom prst="rect">
            <a:avLst/>
          </a:prstGeom>
          <a:noFill/>
        </p:spPr>
      </p:pic>
      <p:pic>
        <p:nvPicPr>
          <p:cNvPr id="9" name="Picture 15" descr="R:\DATA_PRIV\DATA_DEPHY\2013\02_PILOTAGE_PROJET\07_TRANSFERT_30000\07_Boite à outils\GT fiches valorisation\Trames fiches 30 000\Fiches trajectoires\fiche trajectoire GCPE2\GCPE-14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91604" y="5212742"/>
            <a:ext cx="125413" cy="125412"/>
          </a:xfrm>
          <a:prstGeom prst="rect">
            <a:avLst/>
          </a:prstGeom>
          <a:noFill/>
        </p:spPr>
      </p:pic>
      <p:pic>
        <p:nvPicPr>
          <p:cNvPr id="10" name="Picture 16" descr="R:\DATA_PRIV\DATA_DEPHY\2013\02_PILOTAGE_PROJET\07_TRANSFERT_30000\07_Boite à outils\GT fiches valorisation\Trames fiches 30 000\Fiches trajectoires\fiche trajectoire GCPE2\fiche trajectoire GCPE-3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900376" y="5579179"/>
            <a:ext cx="128587" cy="125413"/>
          </a:xfrm>
          <a:prstGeom prst="rect">
            <a:avLst/>
          </a:prstGeom>
          <a:noFill/>
        </p:spPr>
      </p:pic>
      <p:pic>
        <p:nvPicPr>
          <p:cNvPr id="11" name="Picture 17" descr="R:\DATA_PRIV\DATA_DEPHY\2013\02_PILOTAGE_PROJET\07_TRANSFERT_30000\07_Boite à outils\GT fiches valorisation\Trames fiches 30 000\Fiches trajectoires\fiche trajectoire GCPE2\fiche trajectoire GCPE-33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926529" y="5865204"/>
            <a:ext cx="125413" cy="125413"/>
          </a:xfrm>
          <a:prstGeom prst="rect">
            <a:avLst/>
          </a:prstGeom>
          <a:noFill/>
        </p:spPr>
      </p:pic>
      <p:pic>
        <p:nvPicPr>
          <p:cNvPr id="12" name="Picture 3" descr="R:\DATA_PRIV\DATA_DEPHY\2013\02_PILOTAGE_PROJET\07_TRANSFERT_30000\07_Boite à outils\GT fiches valorisation\Trames fiches 30 000\Fiches trajectoires\Viticulture\fiche trajectoire Viticulture\viticulture-12.pn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890852" y="4885155"/>
            <a:ext cx="125412" cy="119063"/>
          </a:xfrm>
          <a:prstGeom prst="rect">
            <a:avLst/>
          </a:prstGeom>
          <a:noFill/>
        </p:spPr>
      </p:pic>
      <p:pic>
        <p:nvPicPr>
          <p:cNvPr id="13" name="Picture 4" descr="R:\DATA_PRIV\DATA_DEPHY\2013\02_PILOTAGE_PROJET\07_TRANSFERT_30000\07_Boite à outils\GT fiches valorisation\Trames fiches 30 000\Fiches trajectoires\Viticulture\fiche trajectoire Viticulture\viticulture-14.pn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838464" y="4543035"/>
            <a:ext cx="133350" cy="131763"/>
          </a:xfrm>
          <a:prstGeom prst="rect">
            <a:avLst/>
          </a:prstGeom>
          <a:noFill/>
        </p:spPr>
      </p:pic>
      <p:pic>
        <p:nvPicPr>
          <p:cNvPr id="14" name="Picture 5" descr="R:\DATA_PRIV\DATA_DEPHY\2013\02_PILOTAGE_PROJET\07_TRANSFERT_30000\07_Boite à outils\GT fiches valorisation\Trames fiches 30 000\Fiches trajectoires\Viticulture\fiche trajectoire Viticulture\viticulture-15.pn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821034" y="3607783"/>
            <a:ext cx="125412" cy="128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DocSecurity>0</DocSecurity>
  <PresentationFormat>Personnalisé</PresentationFormat>
  <Paragraphs>27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Corbel</vt:lpstr>
      <vt:lpstr>Corbel bold</vt:lpstr>
      <vt:lpstr>Thème Office</vt:lpstr>
      <vt:lpstr>Présentation PowerPoint</vt:lpstr>
      <vt:lpstr>ITEMS CREATION</vt:lpstr>
    </vt:vector>
  </TitlesOfParts>
  <Manager/>
  <Company>APCA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17</cp:revision>
  <dcterms:created xsi:type="dcterms:W3CDTF">2020-09-23T12:22:36Z</dcterms:created>
  <dcterms:modified xsi:type="dcterms:W3CDTF">2020-11-11T16:03:21Z</dcterms:modified>
  <cp:category/>
  <dc:identifier/>
  <cp:contentStatus/>
  <dc:language/>
  <cp:version/>
</cp:coreProperties>
</file>