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7561263" cy="10693400"/>
  <p:defaultTextStyle>
    <a:defPPr>
      <a:defRPr lang="fr-FR"/>
    </a:defPPr>
    <a:lvl1pPr marL="0" algn="l" defTabSz="957838">
      <a:defRPr sz="19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>
      <a:defRPr sz="19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>
      <a:defRPr sz="19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>
      <a:defRPr sz="19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>
      <a:defRPr sz="19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>
      <a:defRPr sz="19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>
      <a:defRPr sz="19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>
      <a:defRPr sz="19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R:\DATA_PRIV\DATA_DEPHY\2013\02_PILOTAGE_PROJET\07_TRANSFERT_30000\07_Boite à outils\GT fiches valorisation\Trames fiches 30 000\Fiches trajectoires\Horti\fiche trajectoire horticulture\horticulture-29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12899" y="4385605"/>
            <a:ext cx="10280651" cy="3187700"/>
          </a:xfrm>
          <a:prstGeom prst="rect">
            <a:avLst/>
          </a:prstGeom>
          <a:noFill/>
        </p:spPr>
      </p:pic>
      <p:sp>
        <p:nvSpPr>
          <p:cNvPr id="5" name="Rectangle 23"/>
          <p:cNvSpPr/>
          <p:nvPr userDrawn="1"/>
        </p:nvSpPr>
        <p:spPr bwMode="auto">
          <a:xfrm>
            <a:off x="749281" y="3924687"/>
            <a:ext cx="9313832" cy="360000"/>
          </a:xfrm>
          <a:prstGeom prst="rect">
            <a:avLst/>
          </a:prstGeom>
          <a:solidFill>
            <a:srgbClr val="FC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24"/>
          <p:cNvSpPr/>
          <p:nvPr userDrawn="1"/>
        </p:nvSpPr>
        <p:spPr bwMode="auto">
          <a:xfrm>
            <a:off x="749281" y="4284727"/>
            <a:ext cx="9322214" cy="360000"/>
          </a:xfrm>
          <a:prstGeom prst="rect">
            <a:avLst/>
          </a:prstGeom>
          <a:solidFill>
            <a:srgbClr val="FE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25"/>
          <p:cNvSpPr/>
          <p:nvPr userDrawn="1"/>
        </p:nvSpPr>
        <p:spPr bwMode="auto">
          <a:xfrm>
            <a:off x="749281" y="2484487"/>
            <a:ext cx="9312573" cy="360000"/>
          </a:xfrm>
          <a:prstGeom prst="rect">
            <a:avLst/>
          </a:prstGeom>
          <a:solidFill>
            <a:srgbClr val="F38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26"/>
          <p:cNvSpPr/>
          <p:nvPr userDrawn="1"/>
        </p:nvSpPr>
        <p:spPr bwMode="auto">
          <a:xfrm>
            <a:off x="749281" y="2844526"/>
            <a:ext cx="9313833" cy="360000"/>
          </a:xfrm>
          <a:prstGeom prst="rect">
            <a:avLst/>
          </a:prstGeom>
          <a:solidFill>
            <a:srgbClr val="F6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27"/>
          <p:cNvSpPr/>
          <p:nvPr userDrawn="1"/>
        </p:nvSpPr>
        <p:spPr bwMode="auto">
          <a:xfrm>
            <a:off x="749281" y="3564607"/>
            <a:ext cx="9313832" cy="360000"/>
          </a:xfrm>
          <a:prstGeom prst="rect">
            <a:avLst/>
          </a:prstGeom>
          <a:solidFill>
            <a:srgbClr val="FAD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28"/>
          <p:cNvSpPr/>
          <p:nvPr userDrawn="1"/>
        </p:nvSpPr>
        <p:spPr bwMode="auto">
          <a:xfrm>
            <a:off x="749281" y="5154214"/>
            <a:ext cx="9313225" cy="432048"/>
          </a:xfrm>
          <a:prstGeom prst="rect">
            <a:avLst/>
          </a:prstGeom>
          <a:solidFill>
            <a:srgbClr val="EE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29"/>
          <p:cNvSpPr/>
          <p:nvPr userDrawn="1"/>
        </p:nvSpPr>
        <p:spPr bwMode="auto">
          <a:xfrm>
            <a:off x="749281" y="5586261"/>
            <a:ext cx="9313226" cy="432048"/>
          </a:xfrm>
          <a:prstGeom prst="rect">
            <a:avLst/>
          </a:prstGeom>
          <a:solidFill>
            <a:srgbClr val="E4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30"/>
          <p:cNvSpPr/>
          <p:nvPr userDrawn="1"/>
        </p:nvSpPr>
        <p:spPr bwMode="auto">
          <a:xfrm>
            <a:off x="749281" y="6016175"/>
            <a:ext cx="9313226" cy="432048"/>
          </a:xfrm>
          <a:prstGeom prst="rect">
            <a:avLst/>
          </a:prstGeom>
          <a:solidFill>
            <a:srgbClr val="DC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31"/>
          <p:cNvSpPr/>
          <p:nvPr userDrawn="1"/>
        </p:nvSpPr>
        <p:spPr bwMode="auto">
          <a:xfrm>
            <a:off x="749281" y="6444927"/>
            <a:ext cx="9313226" cy="432048"/>
          </a:xfrm>
          <a:prstGeom prst="rect">
            <a:avLst/>
          </a:prstGeom>
          <a:solidFill>
            <a:srgbClr val="D3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32"/>
          <p:cNvSpPr/>
          <p:nvPr userDrawn="1"/>
        </p:nvSpPr>
        <p:spPr bwMode="auto">
          <a:xfrm>
            <a:off x="749281" y="3204567"/>
            <a:ext cx="9313833" cy="360000"/>
          </a:xfrm>
          <a:prstGeom prst="rect">
            <a:avLst/>
          </a:prstGeom>
          <a:solidFill>
            <a:srgbClr val="F9C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33"/>
          <p:cNvSpPr/>
          <p:nvPr userDrawn="1"/>
        </p:nvSpPr>
        <p:spPr bwMode="auto">
          <a:xfrm>
            <a:off x="749281" y="2124639"/>
            <a:ext cx="9312573" cy="360000"/>
          </a:xfrm>
          <a:prstGeom prst="rect">
            <a:avLst/>
          </a:prstGeom>
          <a:solidFill>
            <a:srgbClr val="F1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Picture 2" descr="R:\DATA_PRIV\DATA_DEPHY\2013\02_PILOTAGE_PROJET\07_TRANSFERT_30000\07_Boite à outils\GT fiches valorisation\Trames fiches 30 000\Fiches trajectoires\Horti\fiche trajectoire horticulture\horticulture_02 copie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-7821" y="0"/>
            <a:ext cx="10694988" cy="1657350"/>
          </a:xfrm>
          <a:prstGeom prst="rect">
            <a:avLst/>
          </a:prstGeom>
          <a:noFill/>
        </p:spPr>
      </p:pic>
      <p:pic>
        <p:nvPicPr>
          <p:cNvPr id="17" name="Picture 3" descr="R:\DATA_PRIV\DATA_DEPHY\2013\02_PILOTAGE_PROJET\07_TRANSFERT_30000\07_Boite à outils\GT fiches valorisation\Trames fiches 30 000\Fiches trajectoires\Horti\fiche trajectoire horticulture\horticulture-32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3402483" y="1598697"/>
            <a:ext cx="3846513" cy="576262"/>
          </a:xfrm>
          <a:prstGeom prst="rect">
            <a:avLst/>
          </a:prstGeom>
          <a:noFill/>
        </p:spPr>
      </p:pic>
      <p:sp>
        <p:nvSpPr>
          <p:cNvPr id="18" name="Rectangle 20"/>
          <p:cNvSpPr/>
          <p:nvPr userDrawn="1"/>
        </p:nvSpPr>
        <p:spPr bwMode="auto">
          <a:xfrm>
            <a:off x="8641188" y="2681871"/>
            <a:ext cx="1944216" cy="295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22"/>
          <p:cNvSpPr>
            <a:spLocks noAdjustHandles="1"/>
          </p:cNvSpPr>
          <p:nvPr userDrawn="1"/>
        </p:nvSpPr>
        <p:spPr bwMode="auto">
          <a:xfrm>
            <a:off x="4284687" y="954212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i="1">
                <a:solidFill>
                  <a:srgbClr val="C91C2C"/>
                </a:solidFill>
                <a:latin typeface="Corbel bold"/>
              </a:rPr>
              <a:t>Vers des systèmes agroécologiques à bas niveau de phytos</a:t>
            </a:r>
          </a:p>
        </p:txBody>
      </p:sp>
      <p:pic>
        <p:nvPicPr>
          <p:cNvPr id="20" name="Picture 2" descr="R:\DATA_PRIV\DATA_DEPHY\2013\02_PILOTAGE_PROJET\07_TRANSFERT_30000\07_Boite à outils\GT fiches valorisation\Trames fiches 30 000\Fiches trajectoires\Horti\fiche trajectoire horticulture\fiche trajectoire horticulture-18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799085" y="2784579"/>
            <a:ext cx="1338263" cy="539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9067113" y="334306"/>
            <a:ext cx="2812588" cy="711318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625639" y="334306"/>
            <a:ext cx="8263250" cy="711318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44704" y="4858814"/>
            <a:ext cx="9089390" cy="150175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44704" y="3204786"/>
            <a:ext cx="9089390" cy="165402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25638" y="1944575"/>
            <a:ext cx="5537918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341783" y="1944575"/>
            <a:ext cx="5537919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34671" y="2397901"/>
            <a:ext cx="4724775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5432101" y="2397901"/>
            <a:ext cx="4726631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180822" y="301052"/>
            <a:ext cx="5977909" cy="64533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7663604" y="7008173"/>
            <a:ext cx="2495127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>
        <a:spcBef>
          <a:spcPts val="0"/>
        </a:spcBef>
        <a:buNone/>
        <a:defRPr sz="4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>
        <a:spcBef>
          <a:spcPts val="0"/>
        </a:spcBef>
        <a:buFont typeface="Arial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>
        <a:spcBef>
          <a:spcPts val="0"/>
        </a:spcBef>
        <a:buFont typeface="Arial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>
        <a:spcBef>
          <a:spcPts val="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>
        <a:spcBef>
          <a:spcPts val="0"/>
        </a:spcBef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>
        <a:spcBef>
          <a:spcPts val="0"/>
        </a:spcBef>
        <a:buFont typeface="Arial"/>
        <a:buChar char="»"/>
        <a:defRPr sz="21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55"/>
          <p:cNvSpPr/>
          <p:nvPr/>
        </p:nvSpPr>
        <p:spPr bwMode="auto">
          <a:xfrm rot="5400000">
            <a:off x="-91621" y="5753627"/>
            <a:ext cx="1020841" cy="450632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56"/>
          <p:cNvSpPr>
            <a:spLocks/>
          </p:cNvSpPr>
          <p:nvPr/>
        </p:nvSpPr>
        <p:spPr bwMode="auto">
          <a:xfrm rot="16199999">
            <a:off x="-382001" y="3103418"/>
            <a:ext cx="15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C91C2C"/>
                </a:solidFill>
                <a:latin typeface="Corbel bold"/>
              </a:rPr>
              <a:t>LEVIERS GESTION ALTERNATIFS</a:t>
            </a:r>
          </a:p>
        </p:txBody>
      </p:sp>
      <p:sp>
        <p:nvSpPr>
          <p:cNvPr id="6" name="ZoneTexte 57"/>
          <p:cNvSpPr>
            <a:spLocks/>
          </p:cNvSpPr>
          <p:nvPr/>
        </p:nvSpPr>
        <p:spPr bwMode="auto">
          <a:xfrm rot="16199999">
            <a:off x="-91620" y="5777377"/>
            <a:ext cx="102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99E94"/>
                </a:solidFill>
                <a:latin typeface="Corbel bold"/>
              </a:rPr>
              <a:t>LUTTE CHIMIQUE</a:t>
            </a:r>
          </a:p>
        </p:txBody>
      </p:sp>
      <p:cxnSp>
        <p:nvCxnSpPr>
          <p:cNvPr id="7" name="Connecteur en angle 31"/>
          <p:cNvCxnSpPr>
            <a:cxnSpLocks/>
            <a:stCxn id="5" idx="3"/>
          </p:cNvCxnSpPr>
          <p:nvPr/>
        </p:nvCxnSpPr>
        <p:spPr bwMode="auto">
          <a:xfrm rot="5400000" flipH="1" flipV="1">
            <a:off x="414390" y="2270301"/>
            <a:ext cx="221393" cy="238067"/>
          </a:xfrm>
          <a:prstGeom prst="bentConnector2">
            <a:avLst/>
          </a:prstGeom>
          <a:ln>
            <a:solidFill>
              <a:srgbClr val="C91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1"/>
          <p:cNvCxnSpPr>
            <a:cxnSpLocks/>
            <a:endCxn id="5" idx="1"/>
          </p:cNvCxnSpPr>
          <p:nvPr/>
        </p:nvCxnSpPr>
        <p:spPr bwMode="auto">
          <a:xfrm rot="16199999" flipV="1">
            <a:off x="318984" y="4163210"/>
            <a:ext cx="412207" cy="238066"/>
          </a:xfrm>
          <a:prstGeom prst="bentConnector3">
            <a:avLst>
              <a:gd name="adj1" fmla="val 1024"/>
            </a:avLst>
          </a:prstGeom>
          <a:ln>
            <a:solidFill>
              <a:srgbClr val="C91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043"/>
          <p:cNvSpPr>
            <a:spLocks/>
          </p:cNvSpPr>
          <p:nvPr/>
        </p:nvSpPr>
        <p:spPr bwMode="auto">
          <a:xfrm>
            <a:off x="8796632" y="3455835"/>
            <a:ext cx="1590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</a:p>
          <a:p>
            <a:pPr>
              <a:defRPr/>
            </a:pP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</a:p>
          <a:p>
            <a:pPr>
              <a:defRPr/>
            </a:pPr>
            <a:endParaRPr lang="fr-FR" sz="900">
              <a:latin typeface="Corbel"/>
            </a:endParaRPr>
          </a:p>
        </p:txBody>
      </p:sp>
      <p:cxnSp>
        <p:nvCxnSpPr>
          <p:cNvPr id="10" name="Connecteur en angle 85"/>
          <p:cNvCxnSpPr>
            <a:cxnSpLocks/>
          </p:cNvCxnSpPr>
          <p:nvPr/>
        </p:nvCxnSpPr>
        <p:spPr bwMode="auto">
          <a:xfrm flipV="1">
            <a:off x="406051" y="5336207"/>
            <a:ext cx="238067" cy="100609"/>
          </a:xfrm>
          <a:prstGeom prst="bentConnector3">
            <a:avLst>
              <a:gd name="adj1" fmla="val -4870"/>
            </a:avLst>
          </a:prstGeom>
          <a:ln>
            <a:solidFill>
              <a:srgbClr val="099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88"/>
          <p:cNvCxnSpPr>
            <a:cxnSpLocks/>
          </p:cNvCxnSpPr>
          <p:nvPr/>
        </p:nvCxnSpPr>
        <p:spPr bwMode="auto">
          <a:xfrm rot="10800000">
            <a:off x="418800" y="6489364"/>
            <a:ext cx="225319" cy="139680"/>
          </a:xfrm>
          <a:prstGeom prst="bentConnector3">
            <a:avLst>
              <a:gd name="adj1" fmla="val 102705"/>
            </a:avLst>
          </a:prstGeom>
          <a:ln>
            <a:solidFill>
              <a:srgbClr val="099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34"/>
          <p:cNvSpPr>
            <a:spLocks/>
          </p:cNvSpPr>
          <p:nvPr/>
        </p:nvSpPr>
        <p:spPr bwMode="auto">
          <a:xfrm>
            <a:off x="855670" y="2536837"/>
            <a:ext cx="1032156" cy="30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C91C2C"/>
                </a:solidFill>
                <a:latin typeface="Corbel"/>
              </a:rPr>
              <a:t>Lutte physique</a:t>
            </a:r>
          </a:p>
        </p:txBody>
      </p:sp>
      <p:sp>
        <p:nvSpPr>
          <p:cNvPr id="13" name="ZoneTexte 35"/>
          <p:cNvSpPr>
            <a:spLocks/>
          </p:cNvSpPr>
          <p:nvPr/>
        </p:nvSpPr>
        <p:spPr bwMode="auto">
          <a:xfrm>
            <a:off x="855670" y="2816755"/>
            <a:ext cx="1034646" cy="49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C91C2C"/>
                </a:solidFill>
                <a:latin typeface="Corbel"/>
              </a:rPr>
              <a:t>Action sur stock ou population</a:t>
            </a:r>
            <a:endParaRPr/>
          </a:p>
        </p:txBody>
      </p:sp>
      <p:sp>
        <p:nvSpPr>
          <p:cNvPr id="14" name="ZoneTexte 36"/>
          <p:cNvSpPr>
            <a:spLocks/>
          </p:cNvSpPr>
          <p:nvPr/>
        </p:nvSpPr>
        <p:spPr bwMode="auto">
          <a:xfrm>
            <a:off x="855670" y="3573583"/>
            <a:ext cx="1073917" cy="30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C91C2C"/>
                </a:solidFill>
                <a:latin typeface="Corbel"/>
              </a:rPr>
              <a:t>Atténuation</a:t>
            </a:r>
          </a:p>
        </p:txBody>
      </p:sp>
      <p:sp>
        <p:nvSpPr>
          <p:cNvPr id="15" name="ZoneTexte 37"/>
          <p:cNvSpPr>
            <a:spLocks/>
          </p:cNvSpPr>
          <p:nvPr/>
        </p:nvSpPr>
        <p:spPr bwMode="auto">
          <a:xfrm>
            <a:off x="855670" y="5245836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099E94"/>
                </a:solidFill>
                <a:latin typeface="Corbel"/>
              </a:rPr>
              <a:t>Herbicides</a:t>
            </a:r>
          </a:p>
        </p:txBody>
      </p:sp>
      <p:sp>
        <p:nvSpPr>
          <p:cNvPr id="16" name="ZoneTexte 38"/>
          <p:cNvSpPr>
            <a:spLocks/>
          </p:cNvSpPr>
          <p:nvPr/>
        </p:nvSpPr>
        <p:spPr bwMode="auto">
          <a:xfrm>
            <a:off x="855670" y="5666615"/>
            <a:ext cx="1077585" cy="30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099E94"/>
                </a:solidFill>
                <a:latin typeface="Corbel"/>
              </a:rPr>
              <a:t>Fongicides</a:t>
            </a:r>
          </a:p>
        </p:txBody>
      </p:sp>
      <p:sp>
        <p:nvSpPr>
          <p:cNvPr id="17" name="ZoneTexte 39"/>
          <p:cNvSpPr>
            <a:spLocks/>
          </p:cNvSpPr>
          <p:nvPr/>
        </p:nvSpPr>
        <p:spPr bwMode="auto">
          <a:xfrm>
            <a:off x="855670" y="6107797"/>
            <a:ext cx="936104" cy="30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099E94"/>
                </a:solidFill>
                <a:latin typeface="Corbel"/>
              </a:rPr>
              <a:t>Régulateurs</a:t>
            </a:r>
          </a:p>
        </p:txBody>
      </p:sp>
      <p:sp>
        <p:nvSpPr>
          <p:cNvPr id="18" name="ZoneTexte 40"/>
          <p:cNvSpPr>
            <a:spLocks/>
          </p:cNvSpPr>
          <p:nvPr/>
        </p:nvSpPr>
        <p:spPr bwMode="auto">
          <a:xfrm>
            <a:off x="855670" y="6446519"/>
            <a:ext cx="1073917" cy="49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099E94"/>
                </a:solidFill>
                <a:latin typeface="Corbel"/>
              </a:rPr>
              <a:t>Insecticides et molluscicides</a:t>
            </a:r>
          </a:p>
        </p:txBody>
      </p:sp>
      <p:sp>
        <p:nvSpPr>
          <p:cNvPr id="19" name="ZoneTexte 41"/>
          <p:cNvSpPr>
            <a:spLocks/>
          </p:cNvSpPr>
          <p:nvPr/>
        </p:nvSpPr>
        <p:spPr bwMode="auto">
          <a:xfrm>
            <a:off x="855670" y="3204848"/>
            <a:ext cx="936104" cy="30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C91C2C"/>
                </a:solidFill>
                <a:latin typeface="Corbel"/>
              </a:rPr>
              <a:t>Evitement</a:t>
            </a:r>
          </a:p>
        </p:txBody>
      </p:sp>
      <p:sp>
        <p:nvSpPr>
          <p:cNvPr id="20" name="ZoneTexte 42"/>
          <p:cNvSpPr>
            <a:spLocks/>
          </p:cNvSpPr>
          <p:nvPr/>
        </p:nvSpPr>
        <p:spPr bwMode="auto">
          <a:xfrm>
            <a:off x="855670" y="2172661"/>
            <a:ext cx="996152" cy="30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C91C2C"/>
                </a:solidFill>
                <a:latin typeface="Corbel"/>
              </a:rPr>
              <a:t>Lutte génétique</a:t>
            </a:r>
          </a:p>
        </p:txBody>
      </p:sp>
      <p:sp>
        <p:nvSpPr>
          <p:cNvPr id="21" name="ZoneTexte 54"/>
          <p:cNvSpPr>
            <a:spLocks/>
          </p:cNvSpPr>
          <p:nvPr/>
        </p:nvSpPr>
        <p:spPr bwMode="auto">
          <a:xfrm>
            <a:off x="855670" y="3969075"/>
            <a:ext cx="1073917" cy="30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C91C2C"/>
                </a:solidFill>
                <a:latin typeface="Corbel"/>
              </a:rPr>
              <a:t>Biocontrôle</a:t>
            </a:r>
          </a:p>
        </p:txBody>
      </p:sp>
      <p:sp>
        <p:nvSpPr>
          <p:cNvPr id="22" name="ZoneTexte 62"/>
          <p:cNvSpPr>
            <a:spLocks/>
          </p:cNvSpPr>
          <p:nvPr/>
        </p:nvSpPr>
        <p:spPr bwMode="auto">
          <a:xfrm>
            <a:off x="855670" y="4334727"/>
            <a:ext cx="1309256" cy="30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C91C2C"/>
                </a:solidFill>
                <a:latin typeface="Corbel"/>
              </a:rPr>
              <a:t>Régulation naturelle</a:t>
            </a:r>
          </a:p>
        </p:txBody>
      </p:sp>
      <p:sp>
        <p:nvSpPr>
          <p:cNvPr id="23" name="Rectangle 63"/>
          <p:cNvSpPr/>
          <p:nvPr/>
        </p:nvSpPr>
        <p:spPr bwMode="auto">
          <a:xfrm>
            <a:off x="6518706" y="4644727"/>
            <a:ext cx="2068354" cy="506023"/>
          </a:xfrm>
          <a:prstGeom prst="rect">
            <a:avLst/>
          </a:prstGeom>
          <a:solidFill>
            <a:srgbClr val="C91C2C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Rectangle 64"/>
          <p:cNvSpPr/>
          <p:nvPr/>
        </p:nvSpPr>
        <p:spPr bwMode="auto">
          <a:xfrm>
            <a:off x="738188" y="4644727"/>
            <a:ext cx="1440000" cy="506023"/>
          </a:xfrm>
          <a:prstGeom prst="rect">
            <a:avLst/>
          </a:prstGeom>
          <a:solidFill>
            <a:srgbClr val="C91C2C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Pentagone 65"/>
          <p:cNvSpPr/>
          <p:nvPr/>
        </p:nvSpPr>
        <p:spPr bwMode="auto">
          <a:xfrm>
            <a:off x="2178348" y="4644727"/>
            <a:ext cx="1800000" cy="506023"/>
          </a:xfrm>
          <a:prstGeom prst="homePlate">
            <a:avLst>
              <a:gd name="adj" fmla="val 50000"/>
            </a:avLst>
          </a:prstGeom>
          <a:solidFill>
            <a:srgbClr val="C91C2C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latin typeface="Arial"/>
              <a:cs typeface="Arial"/>
            </a:endParaRPr>
          </a:p>
        </p:txBody>
      </p:sp>
      <p:sp>
        <p:nvSpPr>
          <p:cNvPr id="26" name="Chevron 66"/>
          <p:cNvSpPr/>
          <p:nvPr/>
        </p:nvSpPr>
        <p:spPr bwMode="auto">
          <a:xfrm>
            <a:off x="3618508" y="4644727"/>
            <a:ext cx="1800000" cy="506023"/>
          </a:xfrm>
          <a:prstGeom prst="chevron">
            <a:avLst>
              <a:gd name="adj" fmla="val 50000"/>
            </a:avLst>
          </a:prstGeom>
          <a:solidFill>
            <a:srgbClr val="C91C2C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 cap="all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Chevron 67"/>
          <p:cNvSpPr/>
          <p:nvPr/>
        </p:nvSpPr>
        <p:spPr bwMode="auto">
          <a:xfrm>
            <a:off x="5058668" y="4644727"/>
            <a:ext cx="1800000" cy="506023"/>
          </a:xfrm>
          <a:prstGeom prst="chevron">
            <a:avLst>
              <a:gd name="adj" fmla="val 50000"/>
            </a:avLst>
          </a:prstGeom>
          <a:solidFill>
            <a:srgbClr val="C91C2C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ZoneTexte 68"/>
          <p:cNvSpPr>
            <a:spLocks/>
          </p:cNvSpPr>
          <p:nvPr/>
        </p:nvSpPr>
        <p:spPr bwMode="auto">
          <a:xfrm>
            <a:off x="6985639" y="476861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TRITICALE</a:t>
            </a:r>
          </a:p>
        </p:txBody>
      </p:sp>
      <p:sp>
        <p:nvSpPr>
          <p:cNvPr id="29" name="ZoneTexte 69"/>
          <p:cNvSpPr>
            <a:spLocks/>
          </p:cNvSpPr>
          <p:nvPr/>
        </p:nvSpPr>
        <p:spPr bwMode="auto">
          <a:xfrm>
            <a:off x="2537043" y="476861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LUZERNE</a:t>
            </a:r>
          </a:p>
        </p:txBody>
      </p:sp>
      <p:sp>
        <p:nvSpPr>
          <p:cNvPr id="30" name="ZoneTexte 70"/>
          <p:cNvSpPr>
            <a:spLocks/>
          </p:cNvSpPr>
          <p:nvPr/>
        </p:nvSpPr>
        <p:spPr bwMode="auto">
          <a:xfrm>
            <a:off x="4000861" y="470744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cap="all">
                <a:solidFill>
                  <a:schemeClr val="bg1"/>
                </a:solidFill>
                <a:latin typeface="Arial Black"/>
                <a:cs typeface="Arial"/>
              </a:rPr>
              <a:t>Blé tendre d’hiver</a:t>
            </a:r>
          </a:p>
        </p:txBody>
      </p:sp>
      <p:sp>
        <p:nvSpPr>
          <p:cNvPr id="31" name="ZoneTexte 72"/>
          <p:cNvSpPr>
            <a:spLocks/>
          </p:cNvSpPr>
          <p:nvPr/>
        </p:nvSpPr>
        <p:spPr bwMode="auto">
          <a:xfrm>
            <a:off x="5576681" y="4683977"/>
            <a:ext cx="77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ORGE </a:t>
            </a:r>
            <a:endParaRPr/>
          </a:p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D’HIVER</a:t>
            </a:r>
          </a:p>
        </p:txBody>
      </p:sp>
      <p:pic>
        <p:nvPicPr>
          <p:cNvPr id="32" name="Picture 8" descr="R:\DATA_PRIV\DATA_DEPHY\2013\02_PILOTAGE_PROJET\07_TRANSFERT_30000\07_Boite à outils\GT fiches valorisation\Trames fiches 30 000\Fiches trajectoires\fiche trajectoire GCPE2\fiche trajectoire GCPE-2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28911" y="3483957"/>
            <a:ext cx="311150" cy="404812"/>
          </a:xfrm>
          <a:prstGeom prst="rect">
            <a:avLst/>
          </a:prstGeom>
          <a:noFill/>
        </p:spPr>
      </p:pic>
      <p:pic>
        <p:nvPicPr>
          <p:cNvPr id="33" name="Picture 10" descr="R:\DATA_PRIV\DATA_DEPHY\2013\02_PILOTAGE_PROJET\07_TRANSFERT_30000\07_Boite à outils\GT fiches valorisation\Trames fiches 30 000\Fiches trajectoires\fiche trajectoire GCPE2\fiche trajectoire GCPE-14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70199" y="4071452"/>
            <a:ext cx="133350" cy="131762"/>
          </a:xfrm>
          <a:prstGeom prst="rect">
            <a:avLst/>
          </a:prstGeom>
          <a:noFill/>
        </p:spPr>
      </p:pic>
      <p:pic>
        <p:nvPicPr>
          <p:cNvPr id="34" name="Picture 12" descr="R:\DATA_PRIV\DATA_DEPHY\2013\02_PILOTAGE_PROJET\07_TRANSFERT_30000\07_Boite à outils\GT fiches valorisation\Trames fiches 30 000\Fiches trajectoires\fiche trajectoire GCPE2\fiche trajectoire GCPE-17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42561" y="2979744"/>
            <a:ext cx="112713" cy="112712"/>
          </a:xfrm>
          <a:prstGeom prst="rect">
            <a:avLst/>
          </a:prstGeom>
          <a:noFill/>
        </p:spPr>
      </p:pic>
      <p:pic>
        <p:nvPicPr>
          <p:cNvPr id="35" name="Picture 13" descr="R:\DATA_PRIV\DATA_DEPHY\2013\02_PILOTAGE_PROJET\07_TRANSFERT_30000\07_Boite à outils\GT fiches valorisation\Trames fiches 30 000\Fiches trajectoires\fiche trajectoire GCPE2\fiche trajectoire GCPE-18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84486" y="2561117"/>
            <a:ext cx="119063" cy="155575"/>
          </a:xfrm>
          <a:prstGeom prst="rect">
            <a:avLst/>
          </a:prstGeom>
          <a:noFill/>
        </p:spPr>
      </p:pic>
      <p:pic>
        <p:nvPicPr>
          <p:cNvPr id="36" name="Picture 14" descr="R:\DATA_PRIV\DATA_DEPHY\2013\02_PILOTAGE_PROJET\07_TRANSFERT_30000\07_Boite à outils\GT fiches valorisation\Trames fiches 30 000\Fiches trajectoires\fiche trajectoire GCPE2\fiche trajectoire GCPE-20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845527" y="1894036"/>
            <a:ext cx="477837" cy="401638"/>
          </a:xfrm>
          <a:prstGeom prst="rect">
            <a:avLst/>
          </a:prstGeom>
          <a:noFill/>
        </p:spPr>
      </p:pic>
      <p:pic>
        <p:nvPicPr>
          <p:cNvPr id="37" name="Picture 15" descr="R:\DATA_PRIV\DATA_DEPHY\2013\02_PILOTAGE_PROJET\07_TRANSFERT_30000\07_Boite à outils\GT fiches valorisation\Trames fiches 30 000\Fiches trajectoires\fiche trajectoire GCPE2\GCPE-1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070951" y="4828712"/>
            <a:ext cx="125413" cy="125412"/>
          </a:xfrm>
          <a:prstGeom prst="rect">
            <a:avLst/>
          </a:prstGeom>
          <a:noFill/>
        </p:spPr>
      </p:pic>
      <p:pic>
        <p:nvPicPr>
          <p:cNvPr id="38" name="Picture 16" descr="R:\DATA_PRIV\DATA_DEPHY\2013\02_PILOTAGE_PROJET\07_TRANSFERT_30000\07_Boite à outils\GT fiches valorisation\Trames fiches 30 000\Fiches trajectoires\fiche trajectoire GCPE2\fiche trajectoire GCPE-34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1079723" y="5195149"/>
            <a:ext cx="128587" cy="125413"/>
          </a:xfrm>
          <a:prstGeom prst="rect">
            <a:avLst/>
          </a:prstGeom>
          <a:noFill/>
        </p:spPr>
      </p:pic>
      <p:pic>
        <p:nvPicPr>
          <p:cNvPr id="39" name="Picture 17" descr="R:\DATA_PRIV\DATA_DEPHY\2013\02_PILOTAGE_PROJET\07_TRANSFERT_30000\07_Boite à outils\GT fiches valorisation\Trames fiches 30 000\Fiches trajectoires\fiche trajectoire GCPE2\fiche trajectoire GCPE-33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1105876" y="5481174"/>
            <a:ext cx="125413" cy="125413"/>
          </a:xfrm>
          <a:prstGeom prst="rect">
            <a:avLst/>
          </a:prstGeom>
          <a:noFill/>
        </p:spPr>
      </p:pic>
      <p:pic>
        <p:nvPicPr>
          <p:cNvPr id="40" name="Picture 2" descr="R:\DATA_PRIV\DATA_DEPHY\2013\02_PILOTAGE_PROJET\07_TRANSFERT_30000\07_Boite à outils\GT fiches valorisation\Trames fiches 30 000\Fiches trajectoires\Horti\fiche trajectoire horticulture\horticulture-12.pn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1061550" y="4453657"/>
            <a:ext cx="125413" cy="119062"/>
          </a:xfrm>
          <a:prstGeom prst="rect">
            <a:avLst/>
          </a:prstGeom>
          <a:noFill/>
        </p:spPr>
      </p:pic>
      <p:pic>
        <p:nvPicPr>
          <p:cNvPr id="41" name="Picture 3" descr="R:\DATA_PRIV\DATA_DEPHY\2013\02_PILOTAGE_PROJET\07_TRANSFERT_30000\07_Boite à outils\GT fiches valorisation\Trames fiches 30 000\Fiches trajectoires\Horti\fiche trajectoire horticulture\horticulture-15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1047655" y="3256499"/>
            <a:ext cx="125413" cy="128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ITEMS CREATION</a:t>
            </a:r>
          </a:p>
        </p:txBody>
      </p:sp>
      <p:pic>
        <p:nvPicPr>
          <p:cNvPr id="5" name="Picture 8" descr="R:\DATA_PRIV\DATA_DEPHY\2013\02_PILOTAGE_PROJET\07_TRANSFERT_30000\07_Boite à outils\GT fiches valorisation\Trames fiches 30 000\Fiches trajectoires\fiche trajectoire GCPE2\fiche trajectoire GCPE-2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81612" y="3483957"/>
            <a:ext cx="311150" cy="404812"/>
          </a:xfrm>
          <a:prstGeom prst="rect">
            <a:avLst/>
          </a:prstGeom>
          <a:noFill/>
        </p:spPr>
      </p:pic>
      <p:pic>
        <p:nvPicPr>
          <p:cNvPr id="6" name="Picture 10" descr="R:\DATA_PRIV\DATA_DEPHY\2013\02_PILOTAGE_PROJET\07_TRANSFERT_30000\07_Boite à outils\GT fiches valorisation\Trames fiches 30 000\Fiches trajectoires\fiche trajectoire GCPE2\fiche trajectoire GCPE-14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322900" y="4071452"/>
            <a:ext cx="133350" cy="131762"/>
          </a:xfrm>
          <a:prstGeom prst="rect">
            <a:avLst/>
          </a:prstGeom>
          <a:noFill/>
        </p:spPr>
      </p:pic>
      <p:pic>
        <p:nvPicPr>
          <p:cNvPr id="7" name="Picture 12" descr="R:\DATA_PRIV\DATA_DEPHY\2013\02_PILOTAGE_PROJET\07_TRANSFERT_30000\07_Boite à outils\GT fiches valorisation\Trames fiches 30 000\Fiches trajectoires\fiche trajectoire GCPE2\fiche trajectoire GCPE-17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95262" y="2979744"/>
            <a:ext cx="112713" cy="112712"/>
          </a:xfrm>
          <a:prstGeom prst="rect">
            <a:avLst/>
          </a:prstGeom>
          <a:noFill/>
        </p:spPr>
      </p:pic>
      <p:pic>
        <p:nvPicPr>
          <p:cNvPr id="8" name="Picture 13" descr="R:\DATA_PRIV\DATA_DEPHY\2013\02_PILOTAGE_PROJET\07_TRANSFERT_30000\07_Boite à outils\GT fiches valorisation\Trames fiches 30 000\Fiches trajectoires\fiche trajectoire GCPE2\fiche trajectoire GCPE-18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337187" y="2561117"/>
            <a:ext cx="119063" cy="155575"/>
          </a:xfrm>
          <a:prstGeom prst="rect">
            <a:avLst/>
          </a:prstGeom>
          <a:noFill/>
        </p:spPr>
      </p:pic>
      <p:pic>
        <p:nvPicPr>
          <p:cNvPr id="9" name="Picture 14" descr="R:\DATA_PRIV\DATA_DEPHY\2013\02_PILOTAGE_PROJET\07_TRANSFERT_30000\07_Boite à outils\GT fiches valorisation\Trames fiches 30 000\Fiches trajectoires\fiche trajectoire GCPE2\fiche trajectoire GCPE-20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98228" y="1894036"/>
            <a:ext cx="477837" cy="401638"/>
          </a:xfrm>
          <a:prstGeom prst="rect">
            <a:avLst/>
          </a:prstGeom>
          <a:noFill/>
        </p:spPr>
      </p:pic>
      <p:pic>
        <p:nvPicPr>
          <p:cNvPr id="10" name="Picture 15" descr="R:\DATA_PRIV\DATA_DEPHY\2013\02_PILOTAGE_PROJET\07_TRANSFERT_30000\07_Boite à outils\GT fiches valorisation\Trames fiches 30 000\Fiches trajectoires\fiche trajectoire GCPE2\GCPE-1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323652" y="4828712"/>
            <a:ext cx="125413" cy="125412"/>
          </a:xfrm>
          <a:prstGeom prst="rect">
            <a:avLst/>
          </a:prstGeom>
          <a:noFill/>
        </p:spPr>
      </p:pic>
      <p:pic>
        <p:nvPicPr>
          <p:cNvPr id="11" name="Picture 16" descr="R:\DATA_PRIV\DATA_DEPHY\2013\02_PILOTAGE_PROJET\07_TRANSFERT_30000\07_Boite à outils\GT fiches valorisation\Trames fiches 30 000\Fiches trajectoires\fiche trajectoire GCPE2\fiche trajectoire GCPE-34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332424" y="5195149"/>
            <a:ext cx="128587" cy="125413"/>
          </a:xfrm>
          <a:prstGeom prst="rect">
            <a:avLst/>
          </a:prstGeom>
          <a:noFill/>
        </p:spPr>
      </p:pic>
      <p:pic>
        <p:nvPicPr>
          <p:cNvPr id="12" name="Picture 17" descr="R:\DATA_PRIV\DATA_DEPHY\2013\02_PILOTAGE_PROJET\07_TRANSFERT_30000\07_Boite à outils\GT fiches valorisation\Trames fiches 30 000\Fiches trajectoires\fiche trajectoire GCPE2\fiche trajectoire GCPE-33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358577" y="5481174"/>
            <a:ext cx="125413" cy="125413"/>
          </a:xfrm>
          <a:prstGeom prst="rect">
            <a:avLst/>
          </a:prstGeom>
          <a:noFill/>
        </p:spPr>
      </p:pic>
      <p:pic>
        <p:nvPicPr>
          <p:cNvPr id="13" name="Picture 2" descr="R:\DATA_PRIV\DATA_DEPHY\2013\02_PILOTAGE_PROJET\07_TRANSFERT_30000\07_Boite à outils\GT fiches valorisation\Trames fiches 30 000\Fiches trajectoires\Horti\fiche trajectoire horticulture\horticulture-12.pn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314252" y="4453657"/>
            <a:ext cx="125413" cy="119062"/>
          </a:xfrm>
          <a:prstGeom prst="rect">
            <a:avLst/>
          </a:prstGeom>
          <a:noFill/>
        </p:spPr>
      </p:pic>
      <p:pic>
        <p:nvPicPr>
          <p:cNvPr id="14" name="Picture 3" descr="R:\DATA_PRIV\DATA_DEPHY\2013\02_PILOTAGE_PROJET\07_TRANSFERT_30000\07_Boite à outils\GT fiches valorisation\Trames fiches 30 000\Fiches trajectoires\Horti\fiche trajectoire horticulture\horticulture-15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300356" y="3256499"/>
            <a:ext cx="125413" cy="128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</Words>
  <Application>Microsoft Office PowerPoint</Application>
  <DocSecurity>0</DocSecurity>
  <PresentationFormat>Personnalisé</PresentationFormat>
  <Paragraphs>30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Corbel</vt:lpstr>
      <vt:lpstr>Corbel bold</vt:lpstr>
      <vt:lpstr>Thème Office</vt:lpstr>
      <vt:lpstr>Présentation PowerPoint</vt:lpstr>
      <vt:lpstr>ITEMS CREATION</vt:lpstr>
    </vt:vector>
  </TitlesOfParts>
  <Manager/>
  <Company>APCA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16</cp:revision>
  <dcterms:created xsi:type="dcterms:W3CDTF">2020-09-23T12:22:36Z</dcterms:created>
  <dcterms:modified xsi:type="dcterms:W3CDTF">2020-11-11T16:12:29Z</dcterms:modified>
  <cp:category/>
  <dc:identifier/>
  <cp:contentStatus/>
  <dc:language/>
  <cp:version/>
</cp:coreProperties>
</file>