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7561263" cy="10693400"/>
  <p:notesSz cx="10693400" cy="7561263"/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BEAFBC5-6114-7F56-41A6-2866653B0074}">
  <a:tblStyle styleId="{EBEAFBC5-6114-7F56-41A6-2866653B0074}" styleName="Style moyen 4 - Accentuation 4">
    <a:wholeTbl>
      <a:tcTxStyle>
        <a:fontRef idx="minor">
          <a:srgbClr val="000000"/>
        </a:fontRef>
        <a:schemeClr val="dk1"/>
      </a:tcTxStyle>
      <a:tcStyle>
        <a:tcBdr>
          <a:left>
            <a:ln w="12700">
              <a:solidFill>
                <a:schemeClr val="accent4"/>
              </a:solidFill>
            </a:ln>
          </a:left>
          <a:right>
            <a:ln w="12700">
              <a:solidFill>
                <a:schemeClr val="accent4"/>
              </a:solidFill>
            </a:ln>
          </a:right>
          <a:top>
            <a:ln w="12700">
              <a:solidFill>
                <a:schemeClr val="accent4"/>
              </a:solidFill>
            </a:ln>
          </a:top>
          <a:bottom>
            <a:ln w="12700">
              <a:solidFill>
                <a:schemeClr val="accent4"/>
              </a:solidFill>
            </a:ln>
          </a:bottom>
          <a:insideH>
            <a:ln w="12700">
              <a:solidFill>
                <a:schemeClr val="accent4"/>
              </a:solidFill>
            </a:ln>
          </a:insideH>
          <a:insideV>
            <a:ln w="12700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  <a:fill>
          <a:solidFill>
            <a:schemeClr val="accent4">
              <a:tint val="40000"/>
            </a:schemeClr>
          </a:solidFill>
        </a:fill>
      </a:tcStyle>
    </a:band2V>
    <a:lastCol>
      <a:tcStyle>
        <a:tcBdr/>
      </a:tcStyle>
    </a:lastCol>
    <a:firstCol>
      <a:tcStyle>
        <a:tcBdr/>
      </a:tcStyle>
    </a:firstCol>
    <a:lastRow>
      <a:tcStyle>
        <a:tcBdr>
          <a:top>
            <a:ln w="25400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chemeClr val="accent4">
              <a:tint val="20000"/>
            </a:schemeClr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2580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5" descr="R:\DATA_PRIV\DATA_DEPHY\2013\02_PILOTAGE_PROJET\07_TRANSFERT_30000\07_Boite à outils\GT fiches valorisation\Trames fiches 30 000\Fiches pratiques remarquables\Horticulture\fiche remarquable horticulture\horticulture-R-06.png"/>
          <p:cNvPicPr>
            <a:picLocks noChangeAspect="1" noChangeArrowheads="1"/>
          </p:cNvPicPr>
          <p:nvPr userDrawn="1"/>
        </p:nvPicPr>
        <p:blipFill>
          <a:blip r:embed="rId2"/>
          <a:stretch/>
        </p:blipFill>
        <p:spPr bwMode="auto">
          <a:xfrm>
            <a:off x="3248" y="8055055"/>
            <a:ext cx="7562850" cy="2651125"/>
          </a:xfrm>
          <a:prstGeom prst="rect">
            <a:avLst/>
          </a:prstGeom>
          <a:noFill/>
        </p:spPr>
      </p:pic>
      <p:sp>
        <p:nvSpPr>
          <p:cNvPr id="5" name="Rectangle 17"/>
          <p:cNvSpPr/>
          <p:nvPr userDrawn="1"/>
        </p:nvSpPr>
        <p:spPr bwMode="auto">
          <a:xfrm>
            <a:off x="3773098" y="5130676"/>
            <a:ext cx="3463917" cy="482453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6" name="Picture 4" descr="R:\DATA_PRIV\DATA_DEPHY\2013\02_PILOTAGE_PROJET\07_TRANSFERT_30000\07_Boite à outils\GT fiches valorisation\Trames fiches 30 000\Fiches pratiques remarquables\Horticulture\fiche remarquable horticulture\horticulture-R-05.png"/>
          <p:cNvPicPr>
            <a:picLocks noChangeAspect="1" noChangeArrowheads="1"/>
          </p:cNvPicPr>
          <p:nvPr userDrawn="1"/>
        </p:nvPicPr>
        <p:blipFill>
          <a:blip r:embed="rId3"/>
          <a:stretch/>
        </p:blipFill>
        <p:spPr bwMode="auto">
          <a:xfrm>
            <a:off x="3996655" y="5274691"/>
            <a:ext cx="1954212" cy="625475"/>
          </a:xfrm>
          <a:prstGeom prst="rect">
            <a:avLst/>
          </a:prstGeom>
          <a:noFill/>
        </p:spPr>
      </p:pic>
      <p:pic>
        <p:nvPicPr>
          <p:cNvPr id="7" name="Picture 3" descr="R:\DATA_PRIV\DATA_DEPHY\2013\02_PILOTAGE_PROJET\07_TRANSFERT_30000\07_Boite à outils\GT fiches valorisation\Trames fiches 30 000\Fiches pratiques remarquables\Horticulture\fiche remarquable horticulture\horticulture-R-04.png"/>
          <p:cNvPicPr>
            <a:picLocks noChangeAspect="1" noChangeArrowheads="1"/>
          </p:cNvPicPr>
          <p:nvPr userDrawn="1"/>
        </p:nvPicPr>
        <p:blipFill>
          <a:blip r:embed="rId4"/>
          <a:stretch/>
        </p:blipFill>
        <p:spPr bwMode="auto">
          <a:xfrm>
            <a:off x="298893" y="5352479"/>
            <a:ext cx="2898775" cy="469900"/>
          </a:xfrm>
          <a:prstGeom prst="rect">
            <a:avLst/>
          </a:prstGeom>
          <a:noFill/>
        </p:spPr>
      </p:pic>
      <p:pic>
        <p:nvPicPr>
          <p:cNvPr id="8" name="Picture 2" descr="R:\DATA_PRIV\DATA_DEPHY\2013\02_PILOTAGE_PROJET\07_TRANSFERT_30000\07_Boite à outils\GT fiches valorisation\Trames fiches 30 000\Fiches pratiques remarquables\Horticulture\fiche remarquable horticulture\horticulture-R-02.png"/>
          <p:cNvPicPr>
            <a:picLocks noChangeAspect="1" noChangeArrowheads="1"/>
          </p:cNvPicPr>
          <p:nvPr userDrawn="1"/>
        </p:nvPicPr>
        <p:blipFill>
          <a:blip r:embed="rId5"/>
          <a:stretch/>
        </p:blipFill>
        <p:spPr bwMode="auto">
          <a:xfrm>
            <a:off x="329334" y="3107211"/>
            <a:ext cx="1530350" cy="1543050"/>
          </a:xfrm>
          <a:prstGeom prst="rect">
            <a:avLst/>
          </a:prstGeom>
          <a:noFill/>
        </p:spPr>
      </p:pic>
      <p:pic>
        <p:nvPicPr>
          <p:cNvPr id="9" name="Picture 2" descr="R:\DATA_PRIV\DATA_DEPHY\2013\02_PILOTAGE_PROJET\07_TRANSFERT_30000\07_Boite à outils\GT fiches valorisation\Trames fiches 30 000\Fiches pratiques remarquables\Horticulture\fiche remarquable horticulture\horticulture-R_01.png"/>
          <p:cNvPicPr>
            <a:picLocks noChangeAspect="1" noChangeArrowheads="1"/>
          </p:cNvPicPr>
          <p:nvPr userDrawn="1"/>
        </p:nvPicPr>
        <p:blipFill>
          <a:blip r:embed="rId6"/>
          <a:stretch/>
        </p:blipFill>
        <p:spPr bwMode="auto">
          <a:xfrm>
            <a:off x="-6740" y="0"/>
            <a:ext cx="7562851" cy="1657350"/>
          </a:xfrm>
          <a:prstGeom prst="rect">
            <a:avLst/>
          </a:prstGeom>
          <a:noFill/>
        </p:spPr>
      </p:pic>
      <p:sp>
        <p:nvSpPr>
          <p:cNvPr id="10" name="Espace réservé du texte 8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4284687" y="954213"/>
            <a:ext cx="2808906" cy="504056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rgbClr val="C91C2C"/>
                </a:solidFill>
                <a:latin typeface="Corbel bold"/>
              </a:defRPr>
            </a:lvl1pPr>
          </a:lstStyle>
          <a:p>
            <a:pPr lvl="0">
              <a:defRPr/>
            </a:pPr>
            <a:r>
              <a:rPr lang="fr-FR"/>
              <a:t>Thématique fiche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180231" y="1890713"/>
            <a:ext cx="7128618" cy="43179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Arial Black"/>
              </a:defRPr>
            </a:lvl1pPr>
          </a:lstStyle>
          <a:p>
            <a:pPr lvl="0">
              <a:defRPr/>
            </a:pPr>
            <a:r>
              <a:rPr lang="fr-FR"/>
              <a:t>TITRE DE LA PRATIQUE/COMBINAISON DE PRATIQUES</a:t>
            </a:r>
          </a:p>
        </p:txBody>
      </p:sp>
      <p:sp>
        <p:nvSpPr>
          <p:cNvPr id="12" name="Espace réservé du texte 12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180231" y="2394372"/>
            <a:ext cx="5184576" cy="432048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rgbClr val="C91C2C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fr-FR"/>
              <a:t>Culture(s) cible(s) et bioagresseur(s)</a:t>
            </a:r>
          </a:p>
        </p:txBody>
      </p:sp>
      <p:sp>
        <p:nvSpPr>
          <p:cNvPr id="13" name="Espace réservé du texte 14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2124075" y="3474343"/>
            <a:ext cx="4968875" cy="1182688"/>
          </a:xfrm>
        </p:spPr>
        <p:txBody>
          <a:bodyPr>
            <a:normAutofit/>
          </a:bodyPr>
          <a:lstStyle>
            <a:lvl1pPr marL="0" indent="0">
              <a:buNone/>
              <a:defRPr lang="fr-FR" sz="900" b="0" i="0" u="none" strike="noStrike"/>
            </a:lvl1pPr>
          </a:lstStyle>
          <a:p>
            <a:pPr>
              <a:defRPr/>
            </a:pPr>
            <a:r>
              <a:rPr lang="fr-FR" sz="900" b="0" i="0" u="none" strike="noStrike">
                <a:latin typeface="Corbel"/>
              </a:rPr>
              <a:t>Le rédacteur liste les éléments de contexte ou rédige un paragraphe qui permettent de</a:t>
            </a:r>
            <a:endParaRPr/>
          </a:p>
          <a:p>
            <a:pPr>
              <a:defRPr/>
            </a:pPr>
            <a:r>
              <a:rPr lang="fr-FR" sz="900" b="0" i="0" u="none" strike="noStrike">
                <a:latin typeface="Corbel"/>
              </a:rPr>
              <a:t>comprendre le choix de la pratique par les agriculteurs du groupe.</a:t>
            </a:r>
            <a:endParaRPr/>
          </a:p>
          <a:p>
            <a:pPr>
              <a:defRPr/>
            </a:pPr>
            <a:r>
              <a:rPr lang="fr-FR" sz="900" b="0" i="0" u="none" strike="noStrike">
                <a:latin typeface="Corbel"/>
              </a:rPr>
              <a:t>(nb agris, département, SAU Totale, espèces, variétés, circuit commercial, autres ateliers, main</a:t>
            </a:r>
            <a:endParaRPr/>
          </a:p>
          <a:p>
            <a:pPr>
              <a:defRPr/>
            </a:pPr>
            <a:r>
              <a:rPr lang="fr-FR" sz="900" b="0" i="0" u="none" strike="noStrike">
                <a:latin typeface="Corbel"/>
              </a:rPr>
              <a:t>d’oeuvre, certification/label, objectif de rendement, autres élements de contexte, éléments</a:t>
            </a:r>
            <a:endParaRPr/>
          </a:p>
          <a:p>
            <a:pPr>
              <a:defRPr/>
            </a:pPr>
            <a:r>
              <a:rPr lang="fr-FR" sz="900" b="0" i="0" u="none" strike="noStrike">
                <a:latin typeface="Corbel"/>
              </a:rPr>
              <a:t>déterminant du système, point clé/problématique).</a:t>
            </a:r>
            <a:endParaRPr lang="fr-FR"/>
          </a:p>
        </p:txBody>
      </p:sp>
      <p:sp>
        <p:nvSpPr>
          <p:cNvPr id="14" name="Espace réservé du texte 16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190863" y="5922764"/>
            <a:ext cx="3085712" cy="208823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lang="it-IT" sz="900" b="0" i="0" u="none" strike="noStrike"/>
            </a:lvl1pPr>
          </a:lstStyle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Châtelais, Maine et Loire (49)Lorem ipsum dolor sit amet,</a:t>
            </a:r>
            <a:endParaRPr/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consectetuer adipiscing elit, sed diam nonummy nibh</a:t>
            </a:r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euismod tincidunt ut laoreet dolore magna aliquam erat</a:t>
            </a:r>
            <a:endParaRPr/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volutpat. Ut wisi enim ad minim veniam, quis nostrud exerci</a:t>
            </a:r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tation ullamcorper suscipit lobortis nisl ut aliquip ex ea</a:t>
            </a:r>
          </a:p>
          <a:p>
            <a:pPr>
              <a:defRPr/>
            </a:pPr>
            <a:r>
              <a:rPr lang="pt-BR" sz="900" b="0" i="0" u="none" strike="noStrike">
                <a:solidFill>
                  <a:srgbClr val="1D1D1B"/>
                </a:solidFill>
                <a:latin typeface="Corbel"/>
              </a:rPr>
              <a:t>commodo consequat. Duis autem vel eum iriure dolor in</a:t>
            </a:r>
            <a:endParaRPr/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hendrerit in vulputate velit esse molestie consequat, vel</a:t>
            </a:r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illum dolore eu feugiat nulla facilisis at vero eros et accumsan</a:t>
            </a:r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et iusto odio dignissim qui blandit praesent luptatum</a:t>
            </a:r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zzril delenit augue duis dolore te feugait nulla facilisi.</a:t>
            </a:r>
            <a:endParaRPr/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Lorem ipsum dolor sit amet, cons ectetuer adipiscing elit,</a:t>
            </a:r>
            <a:endParaRPr/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sed diam nonummy nibh euismod tincidunt ut laoreet</a:t>
            </a:r>
          </a:p>
          <a:p>
            <a:pPr>
              <a:defRPr/>
            </a:pPr>
            <a:r>
              <a:rPr lang="it-IT" sz="900" b="0" i="0" u="none" strike="noStrike">
                <a:solidFill>
                  <a:srgbClr val="1D1D1B"/>
                </a:solidFill>
                <a:latin typeface="Corbel"/>
              </a:rPr>
              <a:t>dolore magna aliquam erat volutpat.</a:t>
            </a: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3" descr="R:\DATA_PRIV\DATA_DEPHY\2013\02_PILOTAGE_PROJET\07_TRANSFERT_30000\07_Boite à outils\GT fiches valorisation\Trames fiches 30 000\Fiches pratiques remarquables\Horticulture\fiche remarquable horticulture\horticulture-R-15.png"/>
          <p:cNvPicPr>
            <a:picLocks noChangeAspect="1" noChangeArrowheads="1"/>
          </p:cNvPicPr>
          <p:nvPr userDrawn="1"/>
        </p:nvPicPr>
        <p:blipFill>
          <a:blip r:embed="rId2"/>
          <a:srcRect b="6138"/>
          <a:stretch/>
        </p:blipFill>
        <p:spPr bwMode="auto">
          <a:xfrm>
            <a:off x="-8327" y="5583990"/>
            <a:ext cx="7564438" cy="5109409"/>
          </a:xfrm>
          <a:prstGeom prst="rect">
            <a:avLst/>
          </a:prstGeom>
          <a:noFill/>
        </p:spPr>
      </p:pic>
      <p:pic>
        <p:nvPicPr>
          <p:cNvPr id="5" name="Picture 2" descr="R:\DATA_PRIV\DATA_DEPHY\2013\02_PILOTAGE_PROJET\07_TRANSFERT_30000\07_Boite à outils\GT fiches valorisation\Trames fiches 30 000\Fiches pratiques remarquables\Horticulture\fiche remarquable horticulture\horticulture-R-08.png"/>
          <p:cNvPicPr>
            <a:picLocks noChangeAspect="1" noChangeArrowheads="1"/>
          </p:cNvPicPr>
          <p:nvPr userDrawn="1"/>
        </p:nvPicPr>
        <p:blipFill>
          <a:blip r:embed="rId3"/>
          <a:stretch/>
        </p:blipFill>
        <p:spPr bwMode="auto">
          <a:xfrm>
            <a:off x="540271" y="2322364"/>
            <a:ext cx="2828925" cy="576262"/>
          </a:xfrm>
          <a:prstGeom prst="rect">
            <a:avLst/>
          </a:prstGeom>
          <a:noFill/>
        </p:spPr>
      </p:pic>
      <p:sp>
        <p:nvSpPr>
          <p:cNvPr id="6" name="Espace réservé du texte 9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468263" y="2957364"/>
            <a:ext cx="6624638" cy="1007442"/>
          </a:xfrm>
        </p:spPr>
        <p:txBody>
          <a:bodyPr numCol="2"/>
          <a:lstStyle>
            <a:lvl1pPr marL="0" indent="0">
              <a:spcBef>
                <a:spcPts val="0"/>
              </a:spcBef>
              <a:buNone/>
              <a:defRPr lang="fr-FR" sz="900" b="0" i="0" u="none" strike="noStrike"/>
            </a:lvl1pPr>
          </a:lstStyle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Description des conditions de réussite et le cas échéant des</a:t>
            </a:r>
            <a:endParaRPr/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liens établis avec l’aval/les filières qui ont contribué à la</a:t>
            </a:r>
            <a:endParaRPr/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réussite du système.</a:t>
            </a:r>
            <a:endParaRPr/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Ant is sum rescienis doloria sitam voluptas et quid molenist</a:t>
            </a:r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ommolec, Ero modignam, aut vel et vendio od</a:t>
            </a:r>
          </a:p>
          <a:p>
            <a:pPr>
              <a:defRPr/>
            </a:pPr>
            <a:endParaRPr lang="fr-FR" sz="900" b="0" i="0" u="none" strike="noStrike">
              <a:solidFill>
                <a:srgbClr val="1D1D1B"/>
              </a:solidFill>
              <a:latin typeface="Corbel"/>
            </a:endParaRPr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Description des conditions de réussite et le cas échéant des</a:t>
            </a:r>
            <a:endParaRPr/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liens établis avec l’aval/les filières qui ont contribué à la</a:t>
            </a:r>
            <a:endParaRPr/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Réussite du système. </a:t>
            </a:r>
            <a:endParaRPr/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Ant is sum rescienis doloria sitam voluptas et quid molenist</a:t>
            </a:r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ommolec, Ero modignam, aut vel et vendio od</a:t>
            </a:r>
          </a:p>
          <a:p>
            <a:pPr>
              <a:defRPr/>
            </a:pPr>
            <a:endParaRPr lang="fr-FR" sz="900" b="0" i="0" u="none" strike="noStrike">
              <a:solidFill>
                <a:srgbClr val="1D1D1B"/>
              </a:solidFill>
              <a:latin typeface="Corbel"/>
            </a:endParaRPr>
          </a:p>
        </p:txBody>
      </p:sp>
      <p:sp>
        <p:nvSpPr>
          <p:cNvPr id="7" name="Rectangle à coins arrondis 10"/>
          <p:cNvSpPr/>
          <p:nvPr userDrawn="1"/>
        </p:nvSpPr>
        <p:spPr bwMode="auto">
          <a:xfrm>
            <a:off x="468263" y="4482604"/>
            <a:ext cx="6624736" cy="5400600"/>
          </a:xfrm>
          <a:prstGeom prst="roundRect">
            <a:avLst>
              <a:gd name="adj" fmla="val 575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8" name="Picture 2" descr="R:\DATA_PRIV\DATA_DEPHY\2013\02_PILOTAGE_PROJET\07_TRANSFERT_30000\07_Boite à outils\GT fiches valorisation\Trames fiches 30 000\Fiches pratiques remarquables\Horticulture\fiche remarquable horticulture\horticulture-R_01.png"/>
          <p:cNvPicPr>
            <a:picLocks noChangeAspect="1" noChangeArrowheads="1"/>
          </p:cNvPicPr>
          <p:nvPr userDrawn="1"/>
        </p:nvPicPr>
        <p:blipFill>
          <a:blip r:embed="rId4"/>
          <a:stretch/>
        </p:blipFill>
        <p:spPr bwMode="auto">
          <a:xfrm>
            <a:off x="-6740" y="0"/>
            <a:ext cx="7562851" cy="1657350"/>
          </a:xfrm>
          <a:prstGeom prst="rect">
            <a:avLst/>
          </a:prstGeom>
          <a:noFill/>
        </p:spPr>
      </p:pic>
      <p:sp>
        <p:nvSpPr>
          <p:cNvPr id="9" name="Espace réservé du texte 8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4284687" y="954213"/>
            <a:ext cx="2808906" cy="504056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rgbClr val="C91C2C"/>
                </a:solidFill>
                <a:latin typeface="Corbel bold"/>
              </a:defRPr>
            </a:lvl1pPr>
          </a:lstStyle>
          <a:p>
            <a:pPr lvl="0">
              <a:defRPr/>
            </a:pPr>
            <a:r>
              <a:rPr lang="fr-FR"/>
              <a:t>Thématique fiche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5" descr="R:\DATA_PRIV\DATA_DEPHY\2013\02_PILOTAGE_PROJET\07_TRANSFERT_30000\07_Boite à outils\GT fiches valorisation\Trames fiches 30 000\Fiches pratiques remarquables\Horticulture\fiche remarquable horticulture\horticulture-R-15.png"/>
          <p:cNvPicPr>
            <a:picLocks noChangeAspect="1" noChangeArrowheads="1"/>
          </p:cNvPicPr>
          <p:nvPr userDrawn="1"/>
        </p:nvPicPr>
        <p:blipFill>
          <a:blip r:embed="rId2"/>
          <a:stretch/>
        </p:blipFill>
        <p:spPr bwMode="auto">
          <a:xfrm>
            <a:off x="2054" y="5238287"/>
            <a:ext cx="7564437" cy="5443537"/>
          </a:xfrm>
          <a:prstGeom prst="rect">
            <a:avLst/>
          </a:prstGeom>
          <a:noFill/>
        </p:spPr>
      </p:pic>
      <p:sp>
        <p:nvSpPr>
          <p:cNvPr id="5" name="Rectangle à coins arrondis 13"/>
          <p:cNvSpPr/>
          <p:nvPr userDrawn="1"/>
        </p:nvSpPr>
        <p:spPr bwMode="auto">
          <a:xfrm>
            <a:off x="156378" y="3374856"/>
            <a:ext cx="4248472" cy="5860276"/>
          </a:xfrm>
          <a:prstGeom prst="roundRect">
            <a:avLst>
              <a:gd name="adj" fmla="val 300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Rectangle à coins arrondis 12"/>
          <p:cNvSpPr/>
          <p:nvPr userDrawn="1"/>
        </p:nvSpPr>
        <p:spPr bwMode="auto">
          <a:xfrm>
            <a:off x="2351101" y="3402484"/>
            <a:ext cx="1803600" cy="504056"/>
          </a:xfrm>
          <a:prstGeom prst="roundRect">
            <a:avLst>
              <a:gd name="adj" fmla="val 16667"/>
            </a:avLst>
          </a:prstGeom>
          <a:solidFill>
            <a:srgbClr val="C91C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900" b="1">
                <a:latin typeface="Corbel"/>
              </a:rPr>
              <a:t>Commentaires</a:t>
            </a:r>
          </a:p>
        </p:txBody>
      </p:sp>
      <p:sp>
        <p:nvSpPr>
          <p:cNvPr id="7" name="Rectangle à coins arrondis 9"/>
          <p:cNvSpPr/>
          <p:nvPr userDrawn="1"/>
        </p:nvSpPr>
        <p:spPr bwMode="auto">
          <a:xfrm>
            <a:off x="1564284" y="3402484"/>
            <a:ext cx="778865" cy="504056"/>
          </a:xfrm>
          <a:prstGeom prst="roundRect">
            <a:avLst>
              <a:gd name="adj" fmla="val 16667"/>
            </a:avLst>
          </a:prstGeom>
          <a:solidFill>
            <a:srgbClr val="C91C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900" b="1">
              <a:latin typeface="Corbel"/>
            </a:endParaRPr>
          </a:p>
        </p:txBody>
      </p:sp>
      <p:sp>
        <p:nvSpPr>
          <p:cNvPr id="8" name="ZoneTexte 11"/>
          <p:cNvSpPr>
            <a:spLocks noAdjustHandles="1"/>
          </p:cNvSpPr>
          <p:nvPr userDrawn="1"/>
        </p:nvSpPr>
        <p:spPr bwMode="auto">
          <a:xfrm>
            <a:off x="1548832" y="3374856"/>
            <a:ext cx="79208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900" b="1">
                <a:solidFill>
                  <a:schemeClr val="bg1"/>
                </a:solidFill>
                <a:latin typeface="Corbel"/>
              </a:rPr>
              <a:t>Niveau de satisfaction du groupe</a:t>
            </a:r>
          </a:p>
        </p:txBody>
      </p:sp>
      <p:sp>
        <p:nvSpPr>
          <p:cNvPr id="9" name="Rectangle 14"/>
          <p:cNvSpPr/>
          <p:nvPr userDrawn="1"/>
        </p:nvSpPr>
        <p:spPr bwMode="auto">
          <a:xfrm>
            <a:off x="4788743" y="3402484"/>
            <a:ext cx="2520280" cy="4752528"/>
          </a:xfrm>
          <a:prstGeom prst="rect">
            <a:avLst/>
          </a:prstGeom>
          <a:solidFill>
            <a:srgbClr val="FEF6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0" name="Picture 3" descr="R:\DATA_PRIV\DATA_DEPHY\2013\02_PILOTAGE_PROJET\07_TRANSFERT_30000\07_Boite à outils\GT fiches valorisation\Trames fiches 30 000\Fiches pratiques remarquables\Horticulture\fiche remarquable horticulture\horticulture-R-14.png"/>
          <p:cNvPicPr>
            <a:picLocks noChangeAspect="1" noChangeArrowheads="1"/>
          </p:cNvPicPr>
          <p:nvPr userDrawn="1"/>
        </p:nvPicPr>
        <p:blipFill>
          <a:blip r:embed="rId3"/>
          <a:stretch/>
        </p:blipFill>
        <p:spPr bwMode="auto">
          <a:xfrm>
            <a:off x="5010149" y="3612812"/>
            <a:ext cx="1368425" cy="539750"/>
          </a:xfrm>
          <a:prstGeom prst="rect">
            <a:avLst/>
          </a:prstGeom>
          <a:noFill/>
        </p:spPr>
      </p:pic>
      <p:sp>
        <p:nvSpPr>
          <p:cNvPr id="11" name="Espace réservé du texte 16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4933256" y="4266579"/>
            <a:ext cx="2231751" cy="1440161"/>
          </a:xfrm>
        </p:spPr>
        <p:txBody>
          <a:bodyPr/>
          <a:lstStyle>
            <a:lvl1pPr marL="0" indent="0" algn="just">
              <a:spcBef>
                <a:spcPts val="0"/>
              </a:spcBef>
              <a:buNone/>
              <a:defRPr lang="fr-FR" sz="900" b="0" i="0" u="none" strike="noStrike">
                <a:solidFill>
                  <a:srgbClr val="79549B"/>
                </a:solidFill>
              </a:defRPr>
            </a:lvl1pPr>
          </a:lstStyle>
          <a:p>
            <a:pPr>
              <a:defRPr/>
            </a:pPr>
            <a:r>
              <a:rPr lang="fr-FR"/>
              <a:t>Cliquez ici pour ajouter du texte</a:t>
            </a:r>
          </a:p>
        </p:txBody>
      </p:sp>
      <p:cxnSp>
        <p:nvCxnSpPr>
          <p:cNvPr id="12" name="Connecteur droit 18"/>
          <p:cNvCxnSpPr>
            <a:cxnSpLocks/>
          </p:cNvCxnSpPr>
          <p:nvPr userDrawn="1"/>
        </p:nvCxnSpPr>
        <p:spPr bwMode="auto">
          <a:xfrm>
            <a:off x="5004767" y="5778748"/>
            <a:ext cx="2160240" cy="0"/>
          </a:xfrm>
          <a:prstGeom prst="line">
            <a:avLst/>
          </a:prstGeom>
          <a:ln w="25400">
            <a:solidFill>
              <a:srgbClr val="C91C2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16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4933256" y="6570835"/>
            <a:ext cx="2231751" cy="1440161"/>
          </a:xfrm>
        </p:spPr>
        <p:txBody>
          <a:bodyPr/>
          <a:lstStyle>
            <a:lvl1pPr marL="0" indent="0" algn="just">
              <a:spcBef>
                <a:spcPts val="0"/>
              </a:spcBef>
              <a:buNone/>
              <a:defRPr lang="fr-FR" sz="900" b="0" i="0" u="none" strike="noStrike">
                <a:solidFill>
                  <a:srgbClr val="C91C2C"/>
                </a:solidFill>
              </a:defRPr>
            </a:lvl1pPr>
          </a:lstStyle>
          <a:p>
            <a:pPr>
              <a:defRPr/>
            </a:pPr>
            <a:r>
              <a:rPr lang="fr-FR" sz="900" b="0" i="0" u="none" strike="noStrike">
                <a:solidFill>
                  <a:srgbClr val="8A2B87"/>
                </a:solidFill>
                <a:latin typeface="Corbel"/>
              </a:rPr>
              <a:t>Cliquez ici pour ajouter du texte</a:t>
            </a:r>
            <a:endParaRPr lang="fr-FR"/>
          </a:p>
        </p:txBody>
      </p:sp>
      <p:pic>
        <p:nvPicPr>
          <p:cNvPr id="14" name="Picture 2" descr="R:\DATA_PRIV\DATA_DEPHY\2013\02_PILOTAGE_PROJET\07_TRANSFERT_30000\07_Boite à outils\GT fiches valorisation\Trames fiches 30 000\Fiches pratiques remarquables\Horticulture\fiche remarquable horticulture\horticulture-R_01.png"/>
          <p:cNvPicPr>
            <a:picLocks noChangeAspect="1" noChangeArrowheads="1"/>
          </p:cNvPicPr>
          <p:nvPr userDrawn="1"/>
        </p:nvPicPr>
        <p:blipFill>
          <a:blip r:embed="rId4"/>
          <a:stretch/>
        </p:blipFill>
        <p:spPr bwMode="auto">
          <a:xfrm>
            <a:off x="-6740" y="0"/>
            <a:ext cx="7562851" cy="1657350"/>
          </a:xfrm>
          <a:prstGeom prst="rect">
            <a:avLst/>
          </a:prstGeom>
          <a:noFill/>
        </p:spPr>
      </p:pic>
      <p:sp>
        <p:nvSpPr>
          <p:cNvPr id="15" name="Espace réservé du texte 8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4284687" y="954213"/>
            <a:ext cx="2808906" cy="504056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rgbClr val="C91C2C"/>
                </a:solidFill>
                <a:latin typeface="Corbel bold"/>
              </a:defRPr>
            </a:lvl1pPr>
          </a:lstStyle>
          <a:p>
            <a:pPr lvl="0">
              <a:defRPr/>
            </a:pPr>
            <a:r>
              <a:rPr lang="fr-FR"/>
              <a:t>Thématique fiche</a:t>
            </a:r>
          </a:p>
        </p:txBody>
      </p:sp>
      <p:pic>
        <p:nvPicPr>
          <p:cNvPr id="16" name="Picture 2" descr="R:\DATA_PRIV\DATA_DEPHY\2013\02_PILOTAGE_PROJET\07_TRANSFERT_30000\07_Boite à outils\GT fiches valorisation\Trames fiches 30 000\Fiches pratiques remarquables\Horticulture\fiche remarquable horticulture\horticulture-R-09.png"/>
          <p:cNvPicPr>
            <a:picLocks noChangeAspect="1" noChangeArrowheads="1"/>
          </p:cNvPicPr>
          <p:nvPr userDrawn="1"/>
        </p:nvPicPr>
        <p:blipFill>
          <a:blip r:embed="rId5"/>
          <a:stretch/>
        </p:blipFill>
        <p:spPr bwMode="auto">
          <a:xfrm>
            <a:off x="396255" y="2326466"/>
            <a:ext cx="1941513" cy="560387"/>
          </a:xfrm>
          <a:prstGeom prst="rect">
            <a:avLst/>
          </a:prstGeom>
          <a:noFill/>
        </p:spPr>
      </p:pic>
      <p:pic>
        <p:nvPicPr>
          <p:cNvPr id="17" name="Picture 4" descr="R:\DATA_PRIV\DATA_DEPHY\2013\02_PILOTAGE_PROJET\07_TRANSFERT_30000\07_Boite à outils\GT fiches valorisation\Trames fiches 30 000\Fiches pratiques remarquables\Horticulture\fiche remarquable horticulture\Points vigilance_horti.png"/>
          <p:cNvPicPr>
            <a:picLocks noChangeAspect="1" noChangeArrowheads="1"/>
          </p:cNvPicPr>
          <p:nvPr userDrawn="1"/>
        </p:nvPicPr>
        <p:blipFill>
          <a:blip r:embed="rId6"/>
          <a:stretch/>
        </p:blipFill>
        <p:spPr bwMode="auto">
          <a:xfrm>
            <a:off x="5010149" y="5959078"/>
            <a:ext cx="1276350" cy="5397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6" descr="R:\DATA_PRIV\DATA_DEPHY\2013\02_PILOTAGE_PROJET\07_TRANSFERT_30000\07_Boite à outils\GT fiches valorisation\Trames fiches 30 000\Fiches trajectoires\Horti\fiche trajectoire horticulture\horticulture-31.png"/>
          <p:cNvPicPr>
            <a:picLocks noChangeAspect="1" noChangeArrowheads="1"/>
          </p:cNvPicPr>
          <p:nvPr userDrawn="1"/>
        </p:nvPicPr>
        <p:blipFill>
          <a:blip r:embed="rId2"/>
          <a:stretch/>
        </p:blipFill>
        <p:spPr bwMode="auto">
          <a:xfrm>
            <a:off x="-4797" y="6403670"/>
            <a:ext cx="7564437" cy="4283075"/>
          </a:xfrm>
          <a:prstGeom prst="rect">
            <a:avLst/>
          </a:prstGeom>
          <a:noFill/>
        </p:spPr>
      </p:pic>
      <p:sp>
        <p:nvSpPr>
          <p:cNvPr id="5" name="Rectangle 9"/>
          <p:cNvSpPr/>
          <p:nvPr userDrawn="1"/>
        </p:nvSpPr>
        <p:spPr bwMode="auto">
          <a:xfrm>
            <a:off x="324247" y="2322364"/>
            <a:ext cx="3240360" cy="532859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6" name="Picture 2" descr="R:\DATA_PRIV\DATA_DEPHY\2013\02_PILOTAGE_PROJET\07_TRANSFERT_30000\07_Boite à outils\GT fiches valorisation\Trames fiches 30 000\Fiches pratiques remarquables\Horticulture\fiche remarquable horticulture\horticulture-R-17.png"/>
          <p:cNvPicPr>
            <a:picLocks noChangeAspect="1" noChangeArrowheads="1"/>
          </p:cNvPicPr>
          <p:nvPr userDrawn="1"/>
        </p:nvPicPr>
        <p:blipFill>
          <a:blip r:embed="rId3"/>
          <a:stretch/>
        </p:blipFill>
        <p:spPr bwMode="auto">
          <a:xfrm>
            <a:off x="468263" y="2322363"/>
            <a:ext cx="2216150" cy="284163"/>
          </a:xfrm>
          <a:prstGeom prst="rect">
            <a:avLst/>
          </a:prstGeom>
          <a:noFill/>
        </p:spPr>
      </p:pic>
      <p:pic>
        <p:nvPicPr>
          <p:cNvPr id="7" name="Picture 3" descr="R:\DATA_PRIV\DATA_DEPHY\2013\02_PILOTAGE_PROJET\07_TRANSFERT_30000\07_Boite à outils\GT fiches valorisation\Trames fiches 30 000\Fiches pratiques remarquables\Horticulture\fiche remarquable horticulture\horticulture-R-18.png"/>
          <p:cNvPicPr>
            <a:picLocks noChangeAspect="1" noChangeArrowheads="1"/>
          </p:cNvPicPr>
          <p:nvPr userDrawn="1"/>
        </p:nvPicPr>
        <p:blipFill>
          <a:blip r:embed="rId4"/>
          <a:stretch/>
        </p:blipFill>
        <p:spPr bwMode="auto">
          <a:xfrm>
            <a:off x="2480146" y="6429146"/>
            <a:ext cx="890588" cy="234950"/>
          </a:xfrm>
          <a:prstGeom prst="rect">
            <a:avLst/>
          </a:prstGeom>
          <a:noFill/>
        </p:spPr>
      </p:pic>
      <p:sp>
        <p:nvSpPr>
          <p:cNvPr id="8" name="Rectangle à coins arrondis 20"/>
          <p:cNvSpPr/>
          <p:nvPr userDrawn="1"/>
        </p:nvSpPr>
        <p:spPr bwMode="auto">
          <a:xfrm>
            <a:off x="324247" y="7907704"/>
            <a:ext cx="3240360" cy="1543452"/>
          </a:xfrm>
          <a:prstGeom prst="roundRect">
            <a:avLst>
              <a:gd name="adj" fmla="val 11526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9" name="Picture 5" descr="R:\DATA_PRIV\DATA_DEPHY\2013\02_PILOTAGE_PROJET\07_TRANSFERT_30000\07_Boite à outils\GT fiches valorisation\Trames fiches 30 000\Fiches pratiques remarquables\Viticulture\fiche remarquable Viticulture\viticulture-R-21.png"/>
          <p:cNvPicPr>
            <a:picLocks noChangeAspect="1" noChangeArrowheads="1"/>
          </p:cNvPicPr>
          <p:nvPr userDrawn="1"/>
        </p:nvPicPr>
        <p:blipFill>
          <a:blip r:embed="rId5"/>
          <a:stretch/>
        </p:blipFill>
        <p:spPr bwMode="auto">
          <a:xfrm>
            <a:off x="509923" y="7958856"/>
            <a:ext cx="1398587" cy="484186"/>
          </a:xfrm>
          <a:prstGeom prst="rect">
            <a:avLst/>
          </a:prstGeom>
          <a:noFill/>
        </p:spPr>
      </p:pic>
      <p:sp>
        <p:nvSpPr>
          <p:cNvPr id="10" name="Espace réservé du texte 13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468313" y="2754313"/>
            <a:ext cx="2906712" cy="259238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lang="fr-FR" sz="900" b="0" i="0" u="none" strike="noStrike">
                <a:solidFill>
                  <a:srgbClr val="C91C2C"/>
                </a:solidFill>
              </a:defRPr>
            </a:lvl1pPr>
          </a:lstStyle>
          <a:p>
            <a:pPr>
              <a:defRPr/>
            </a:pPr>
            <a:r>
              <a:rPr lang="fr-FR" sz="900" b="0" i="0" u="none" strike="noStrike">
                <a:solidFill>
                  <a:srgbClr val="8A2B87"/>
                </a:solidFill>
                <a:latin typeface="Corbel"/>
                <a:ea typeface="+mn-ea"/>
                <a:cs typeface="Arial"/>
              </a:rPr>
              <a:t>Avis de l’animateur sur la mise en place de la pratique par ses agris et la faisabilité à l’échelle de son groupe, rôle de l’accompagnement et du travail en groupe pour la mise ne place de cette</a:t>
            </a:r>
            <a:endParaRPr/>
          </a:p>
          <a:p>
            <a:pPr>
              <a:defRPr/>
            </a:pPr>
            <a:r>
              <a:rPr lang="fr-FR" sz="900" b="0" i="0" u="none" strike="noStrike">
                <a:solidFill>
                  <a:srgbClr val="8A2B87"/>
                </a:solidFill>
                <a:latin typeface="Corbel"/>
                <a:ea typeface="+mn-ea"/>
                <a:cs typeface="Arial"/>
              </a:rPr>
              <a:t>pratique.</a:t>
            </a:r>
            <a:endParaRPr lang="fr-FR" sz="900" b="0" i="0">
              <a:solidFill>
                <a:srgbClr val="8A2B87"/>
              </a:solidFill>
              <a:latin typeface="Corbel"/>
              <a:cs typeface="Arial"/>
            </a:endParaRPr>
          </a:p>
          <a:p>
            <a:pPr>
              <a:defRPr/>
            </a:pPr>
            <a:endParaRPr lang="fr-FR"/>
          </a:p>
        </p:txBody>
      </p:sp>
      <p:cxnSp>
        <p:nvCxnSpPr>
          <p:cNvPr id="11" name="Connecteur droit 19"/>
          <p:cNvCxnSpPr>
            <a:cxnSpLocks/>
          </p:cNvCxnSpPr>
          <p:nvPr userDrawn="1"/>
        </p:nvCxnSpPr>
        <p:spPr bwMode="auto">
          <a:xfrm>
            <a:off x="648283" y="5850755"/>
            <a:ext cx="2592288" cy="0"/>
          </a:xfrm>
          <a:prstGeom prst="line">
            <a:avLst/>
          </a:prstGeom>
          <a:ln w="25400">
            <a:solidFill>
              <a:srgbClr val="C91C2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exte 18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1692400" y="6735985"/>
            <a:ext cx="1677864" cy="842963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fr-FR"/>
              <a:t>Nom, structure mail</a:t>
            </a:r>
          </a:p>
        </p:txBody>
      </p:sp>
      <p:sp>
        <p:nvSpPr>
          <p:cNvPr id="13" name="Espace réservé du texte 22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509924" y="8514333"/>
            <a:ext cx="2860340" cy="864815"/>
          </a:xfrm>
        </p:spPr>
        <p:txBody>
          <a:bodyPr>
            <a:normAutofit/>
          </a:bodyPr>
          <a:lstStyle>
            <a:lvl1pPr marL="0" indent="0">
              <a:buNone/>
              <a:defRPr sz="1000" b="1" i="1"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fr-FR"/>
              <a:t>Site internet 1</a:t>
            </a:r>
            <a:endParaRPr/>
          </a:p>
          <a:p>
            <a:pPr lvl="0">
              <a:defRPr/>
            </a:pPr>
            <a:r>
              <a:rPr lang="fr-FR"/>
              <a:t>Site internet 2</a:t>
            </a:r>
            <a:endParaRPr/>
          </a:p>
          <a:p>
            <a:pPr lvl="0">
              <a:defRPr/>
            </a:pPr>
            <a:r>
              <a:rPr lang="fr-FR"/>
              <a:t>Siteinternet 3</a:t>
            </a:r>
          </a:p>
        </p:txBody>
      </p:sp>
      <p:sp>
        <p:nvSpPr>
          <p:cNvPr id="14" name="Rectangle 23"/>
          <p:cNvSpPr/>
          <p:nvPr userDrawn="1"/>
        </p:nvSpPr>
        <p:spPr bwMode="auto">
          <a:xfrm>
            <a:off x="4212679" y="2322363"/>
            <a:ext cx="2808312" cy="4341733"/>
          </a:xfrm>
          <a:prstGeom prst="rect">
            <a:avLst/>
          </a:prstGeom>
          <a:solidFill>
            <a:srgbClr val="FEF6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Rectangle 24"/>
          <p:cNvSpPr/>
          <p:nvPr userDrawn="1"/>
        </p:nvSpPr>
        <p:spPr bwMode="auto">
          <a:xfrm>
            <a:off x="4212679" y="6858868"/>
            <a:ext cx="2808312" cy="2592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6" name="Picture 4" descr="R:\DATA_PRIV\DATA_DEPHY\2013\02_PILOTAGE_PROJET\07_TRANSFERT_30000\07_Boite à outils\GT fiches valorisation\Trames fiches 30 000\Fiches pratiques remarquables\Horticulture\fiche remarquable horticulture\horticulture-R-20.png"/>
          <p:cNvPicPr>
            <a:picLocks noChangeAspect="1" noChangeArrowheads="1"/>
          </p:cNvPicPr>
          <p:nvPr userDrawn="1"/>
        </p:nvPicPr>
        <p:blipFill>
          <a:blip r:embed="rId6"/>
          <a:stretch/>
        </p:blipFill>
        <p:spPr bwMode="auto">
          <a:xfrm>
            <a:off x="4356695" y="6970364"/>
            <a:ext cx="1706562" cy="536575"/>
          </a:xfrm>
          <a:prstGeom prst="rect">
            <a:avLst/>
          </a:prstGeom>
          <a:noFill/>
        </p:spPr>
      </p:pic>
      <p:sp>
        <p:nvSpPr>
          <p:cNvPr id="17" name="Espace réservé du texte 26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4284687" y="7723187"/>
            <a:ext cx="2664295" cy="1655762"/>
          </a:xfrm>
        </p:spPr>
        <p:txBody>
          <a:bodyPr>
            <a:normAutofit/>
          </a:bodyPr>
          <a:lstStyle>
            <a:lvl1pPr marL="0" indent="0">
              <a:buNone/>
              <a:defRPr sz="900" i="1">
                <a:latin typeface="Corbel"/>
              </a:defRPr>
            </a:lvl1pPr>
          </a:lstStyle>
          <a:p>
            <a:pPr lvl="0">
              <a:defRPr/>
            </a:pPr>
            <a:r>
              <a:rPr lang="fr-FR"/>
              <a:t>Cliquez ici pour écrire</a:t>
            </a:r>
          </a:p>
        </p:txBody>
      </p:sp>
      <p:sp>
        <p:nvSpPr>
          <p:cNvPr id="18" name="Espace réservé du texte 28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4356695" y="3114452"/>
            <a:ext cx="2520280" cy="329786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lang="fr-FR" sz="900" b="0" i="0" u="none" strike="noStrike"/>
            </a:lvl1pPr>
          </a:lstStyle>
          <a:p>
            <a:pPr>
              <a:defRPr/>
            </a:pPr>
            <a:r>
              <a:rPr lang="fr-FR" sz="900" b="0" i="0" u="none" strike="noStrike">
                <a:latin typeface="Corbel"/>
              </a:rPr>
              <a:t>Améliorations envisagées de la pratique .</a:t>
            </a:r>
            <a:endParaRPr/>
          </a:p>
          <a:p>
            <a:pPr>
              <a:defRPr/>
            </a:pPr>
            <a:r>
              <a:rPr lang="it-IT" sz="900" b="0" i="0" u="none" strike="noStrike">
                <a:latin typeface="Corbel"/>
              </a:rPr>
              <a:t>Testore diam quid quam vendipistio con pro</a:t>
            </a:r>
            <a:endParaRPr/>
          </a:p>
          <a:p>
            <a:pPr>
              <a:defRPr/>
            </a:pPr>
            <a:r>
              <a:rPr lang="fr-FR" sz="900" b="0" i="0" u="none" strike="noStrike">
                <a:latin typeface="Corbel"/>
              </a:rPr>
              <a:t>totat unt laboribus. Apidici aspicit omniet</a:t>
            </a:r>
          </a:p>
          <a:p>
            <a:pPr>
              <a:defRPr/>
            </a:pPr>
            <a:r>
              <a:rPr lang="fr-FR" sz="900" b="0" i="0" u="none" strike="noStrike">
                <a:latin typeface="Corbel"/>
              </a:rPr>
              <a:t>prorehenis quo omnis excepta spiciam</a:t>
            </a:r>
          </a:p>
          <a:p>
            <a:pPr>
              <a:defRPr/>
            </a:pPr>
            <a:r>
              <a:rPr lang="fr-FR" sz="900" b="0" i="0" u="none" strike="noStrike">
                <a:latin typeface="Corbel"/>
              </a:rPr>
              <a:t>aliquibusda doluptust es aut verunt veliqui</a:t>
            </a:r>
          </a:p>
          <a:p>
            <a:pPr>
              <a:defRPr/>
            </a:pPr>
            <a:r>
              <a:rPr lang="fr-FR" sz="900" b="0" i="0" u="none" strike="noStrike">
                <a:latin typeface="Corbel"/>
              </a:rPr>
              <a:t>debitatur.Gias dolor abo.</a:t>
            </a:r>
            <a:endParaRPr/>
          </a:p>
          <a:p>
            <a:pPr>
              <a:defRPr/>
            </a:pPr>
            <a:r>
              <a:rPr lang="pt-BR" sz="900" b="0" i="0" u="none" strike="noStrike">
                <a:latin typeface="Corbel"/>
              </a:rPr>
              <a:t>Itaecab orumquo te cor aut quiatiatemAsperia</a:t>
            </a:r>
            <a:endParaRPr/>
          </a:p>
          <a:p>
            <a:pPr>
              <a:defRPr/>
            </a:pPr>
            <a:r>
              <a:rPr lang="pt-BR" sz="900" b="0" i="0" u="none" strike="noStrike">
                <a:latin typeface="Corbel"/>
              </a:rPr>
              <a:t>sam aborum explabo repedit eum es eius.</a:t>
            </a:r>
            <a:endParaRPr/>
          </a:p>
          <a:p>
            <a:pPr>
              <a:defRPr/>
            </a:pPr>
            <a:r>
              <a:rPr lang="fr-FR" sz="900" b="0" i="0" u="none" strike="noStrike">
                <a:latin typeface="Corbel"/>
              </a:rPr>
              <a:t>Omnit qui nimus ea sitiassusae voluptas</a:t>
            </a:r>
          </a:p>
          <a:p>
            <a:pPr>
              <a:defRPr/>
            </a:pPr>
            <a:r>
              <a:rPr lang="pt-BR" sz="900" b="0" i="0" u="none" strike="noStrike">
                <a:latin typeface="Corbel"/>
              </a:rPr>
              <a:t>estibus perum si volupta natecto rporrum</a:t>
            </a:r>
            <a:endParaRPr/>
          </a:p>
          <a:p>
            <a:pPr>
              <a:defRPr/>
            </a:pPr>
            <a:r>
              <a:rPr lang="pt-BR" sz="900" b="0" i="0" u="none" strike="noStrike">
                <a:latin typeface="Corbel"/>
              </a:rPr>
              <a:t>estibusda aligenducium explaccum inum quisin</a:t>
            </a:r>
            <a:endParaRPr/>
          </a:p>
          <a:p>
            <a:pPr>
              <a:defRPr/>
            </a:pPr>
            <a:r>
              <a:rPr lang="fr-FR" sz="900" b="0" i="0" u="none" strike="noStrike">
                <a:latin typeface="Corbel"/>
              </a:rPr>
              <a:t>pra atur, simint qui aut haria volessunt porae</a:t>
            </a:r>
          </a:p>
          <a:p>
            <a:pPr>
              <a:defRPr/>
            </a:pPr>
            <a:r>
              <a:rPr lang="fr-FR" sz="900" b="0" i="0" u="none" strike="noStrike">
                <a:latin typeface="Corbel"/>
              </a:rPr>
              <a:t>consedit ut aut dolor reped et qui tecte recae.</a:t>
            </a:r>
            <a:endParaRPr/>
          </a:p>
          <a:p>
            <a:pPr>
              <a:defRPr/>
            </a:pPr>
            <a:r>
              <a:rPr lang="fr-FR" sz="900" b="0" i="0" u="none" strike="noStrike">
                <a:latin typeface="Corbel"/>
              </a:rPr>
              <a:t>Omnit qui nimus ea sitiassusae voluptas</a:t>
            </a:r>
          </a:p>
          <a:p>
            <a:pPr>
              <a:defRPr/>
            </a:pPr>
            <a:r>
              <a:rPr lang="pt-BR" sz="900" b="0" i="0" u="none" strike="noStrike">
                <a:latin typeface="Corbel"/>
              </a:rPr>
              <a:t>estibus perum si volupta natecto rporrum</a:t>
            </a:r>
            <a:endParaRPr/>
          </a:p>
          <a:p>
            <a:pPr>
              <a:defRPr/>
            </a:pPr>
            <a:r>
              <a:rPr lang="pt-BR" sz="900" b="0" i="0" u="none" strike="noStrike">
                <a:latin typeface="Corbel"/>
              </a:rPr>
              <a:t>estibusda aligenducium explaccum inum quisin</a:t>
            </a:r>
            <a:endParaRPr/>
          </a:p>
          <a:p>
            <a:pPr>
              <a:defRPr/>
            </a:pPr>
            <a:r>
              <a:rPr lang="fr-FR" sz="900" b="0" i="0" u="none" strike="noStrike">
                <a:latin typeface="Corbel"/>
              </a:rPr>
              <a:t>pra atur, simint qui aut haria volessunt porae</a:t>
            </a:r>
          </a:p>
          <a:p>
            <a:pPr>
              <a:defRPr/>
            </a:pPr>
            <a:r>
              <a:rPr lang="fr-FR" sz="900" b="0" i="0" u="none" strike="noStrike">
                <a:latin typeface="Corbel"/>
              </a:rPr>
              <a:t>consedit ut aut dolor reped et qui tecte recae.</a:t>
            </a:r>
            <a:endParaRPr lang="fr-FR"/>
          </a:p>
        </p:txBody>
      </p:sp>
      <p:sp>
        <p:nvSpPr>
          <p:cNvPr id="19" name="Espace réservé du texte 16"/>
          <p:cNvSpPr>
            <a:spLocks noGrp="1"/>
          </p:cNvSpPr>
          <p:nvPr>
            <p:ph type="body" sz="quarter" idx="19" hasCustomPrompt="1"/>
          </p:nvPr>
        </p:nvSpPr>
        <p:spPr bwMode="auto">
          <a:xfrm>
            <a:off x="6013450" y="10315575"/>
            <a:ext cx="1366838" cy="280988"/>
          </a:xfrm>
        </p:spPr>
        <p:txBody>
          <a:bodyPr>
            <a:normAutofit/>
          </a:bodyPr>
          <a:lstStyle>
            <a:lvl1pPr marL="0" indent="0" algn="r">
              <a:buNone/>
              <a:defRPr sz="1200" b="1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fr-FR"/>
              <a:t>Date</a:t>
            </a:r>
          </a:p>
        </p:txBody>
      </p:sp>
      <p:pic>
        <p:nvPicPr>
          <p:cNvPr id="20" name="Picture 2" descr="R:\DATA_PRIV\DATA_DEPHY\2013\02_PILOTAGE_PROJET\07_TRANSFERT_30000\07_Boite à outils\GT fiches valorisation\Trames fiches 30 000\Fiches pratiques remarquables\Horticulture\fiche remarquable horticulture\horticulture-R_01.png"/>
          <p:cNvPicPr>
            <a:picLocks noChangeAspect="1" noChangeArrowheads="1"/>
          </p:cNvPicPr>
          <p:nvPr userDrawn="1"/>
        </p:nvPicPr>
        <p:blipFill>
          <a:blip r:embed="rId7"/>
          <a:stretch/>
        </p:blipFill>
        <p:spPr bwMode="auto">
          <a:xfrm>
            <a:off x="-6740" y="0"/>
            <a:ext cx="7562851" cy="1657350"/>
          </a:xfrm>
          <a:prstGeom prst="rect">
            <a:avLst/>
          </a:prstGeom>
          <a:noFill/>
        </p:spPr>
      </p:pic>
      <p:sp>
        <p:nvSpPr>
          <p:cNvPr id="21" name="Espace réservé du texte 8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4284687" y="954213"/>
            <a:ext cx="2808906" cy="504056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rgbClr val="C91C2C"/>
                </a:solidFill>
                <a:latin typeface="Corbel bold"/>
              </a:defRPr>
            </a:lvl1pPr>
          </a:lstStyle>
          <a:p>
            <a:pPr lvl="0">
              <a:defRPr/>
            </a:pPr>
            <a:r>
              <a:rPr lang="fr-FR"/>
              <a:t>Thématique fiche</a:t>
            </a:r>
          </a:p>
        </p:txBody>
      </p:sp>
      <p:pic>
        <p:nvPicPr>
          <p:cNvPr id="22" name="Picture 5" descr="R:\DATA_PRIV\DATA_DEPHY\2013\02_PILOTAGE_PROJET\07_TRANSFERT_30000\07_Boite à outils\GT fiches valorisation\Trames fiches 30 000\Fiches pratiques remarquables\Horticulture\fiche remarquable horticulture\Améliorations_horti.png"/>
          <p:cNvPicPr>
            <a:picLocks noChangeAspect="1" noChangeArrowheads="1"/>
          </p:cNvPicPr>
          <p:nvPr userDrawn="1"/>
        </p:nvPicPr>
        <p:blipFill>
          <a:blip r:embed="rId8"/>
          <a:stretch/>
        </p:blipFill>
        <p:spPr bwMode="auto">
          <a:xfrm>
            <a:off x="4356695" y="2429238"/>
            <a:ext cx="2163763" cy="536575"/>
          </a:xfrm>
          <a:prstGeom prst="rect">
            <a:avLst/>
          </a:prstGeom>
          <a:noFill/>
        </p:spPr>
      </p:pic>
      <p:pic>
        <p:nvPicPr>
          <p:cNvPr id="23" name="Picture 4" descr="R:\DATA_PRIV\DATA_DEPHY\2013\02_PILOTAGE_PROJET\08_COMMUNICATION\OUTILS_DE_COMMUNICATION\Logos\logo30000\ecophyto30000_logo.png"/>
          <p:cNvPicPr>
            <a:picLocks noChangeAspect="1" noChangeArrowheads="1"/>
          </p:cNvPicPr>
          <p:nvPr userDrawn="1"/>
        </p:nvPicPr>
        <p:blipFill>
          <a:blip r:embed="rId9"/>
          <a:stretch/>
        </p:blipFill>
        <p:spPr bwMode="auto">
          <a:xfrm>
            <a:off x="2022764" y="9957295"/>
            <a:ext cx="1244086" cy="648480"/>
          </a:xfrm>
          <a:prstGeom prst="rect">
            <a:avLst/>
          </a:prstGeom>
          <a:noFill/>
        </p:spPr>
      </p:pic>
      <p:pic>
        <p:nvPicPr>
          <p:cNvPr id="24" name="Image 23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 bwMode="auto">
          <a:xfrm>
            <a:off x="159246" y="9883204"/>
            <a:ext cx="1703201" cy="725059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6063257" y="306140"/>
            <a:ext cx="1173758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378063" y="2495127"/>
            <a:ext cx="6805137" cy="7057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378063" y="9911198"/>
            <a:ext cx="1764295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A309A6D-C09C-4548-B29A-6CF363A7E532}" type="datetimeFigureOut">
              <a:rPr lang="fr-FR"/>
              <a:t>03/11/2021</a:t>
            </a:fld>
            <a:endParaRPr lang="fr-BE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2583432" y="9911198"/>
            <a:ext cx="2394400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5418904" y="9911198"/>
            <a:ext cx="1764295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F4668DC-857F-487D-BFFA-8C0CA5037977}" type="slidenum">
              <a:rPr lang="fr-BE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texte 19"/>
          <p:cNvSpPr>
            <a:spLocks noGrp="1"/>
          </p:cNvSpPr>
          <p:nvPr>
            <p:ph type="body" sz="quarter" idx="10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texte 20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texte 21"/>
          <p:cNvSpPr>
            <a:spLocks noGrp="1"/>
          </p:cNvSpPr>
          <p:nvPr>
            <p:ph type="body" sz="quarter" idx="12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3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Le rédacteur liste les éléments de contexte ou rédige un paragraphe qui permettent de</a:t>
            </a:r>
            <a:endParaRPr/>
          </a:p>
          <a:p>
            <a:pPr>
              <a:defRPr/>
            </a:pPr>
            <a:r>
              <a:rPr lang="fr-FR"/>
              <a:t>comprendre le choix de la pratique par les agriculteurs du groupe.</a:t>
            </a:r>
            <a:endParaRPr/>
          </a:p>
          <a:p>
            <a:pPr>
              <a:defRPr/>
            </a:pPr>
            <a:r>
              <a:rPr lang="fr-FR"/>
              <a:t>(nb agris, département, SAU Totale, espèces, variétés, circuit commercial, autres ateliers, main</a:t>
            </a:r>
            <a:endParaRPr/>
          </a:p>
          <a:p>
            <a:pPr>
              <a:defRPr/>
            </a:pPr>
            <a:r>
              <a:rPr lang="fr-FR"/>
              <a:t>d’oeuvre, certification/label, objectif de rendement, autres élements de contexte, éléments</a:t>
            </a:r>
            <a:endParaRPr/>
          </a:p>
          <a:p>
            <a:pPr>
              <a:defRPr/>
            </a:pPr>
            <a:r>
              <a:rPr lang="fr-FR"/>
              <a:t>déterminant du système, point clé/problématique).</a:t>
            </a:r>
            <a:endParaRPr/>
          </a:p>
          <a:p>
            <a:pPr>
              <a:defRPr/>
            </a:pPr>
            <a:endParaRPr lang="fr-FR"/>
          </a:p>
        </p:txBody>
      </p:sp>
      <p:sp>
        <p:nvSpPr>
          <p:cNvPr id="8" name="Espace réservé du texte 14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Châtelais, Maine et Loire (49)Lorem ipsum dolor sit amet,</a:t>
            </a:r>
            <a:endParaRPr/>
          </a:p>
          <a:p>
            <a:pPr>
              <a:defRPr/>
            </a:pPr>
            <a:r>
              <a:rPr lang="fr-FR"/>
              <a:t>consectetuer adipiscing elit, sed diam nonummy nibh</a:t>
            </a:r>
          </a:p>
          <a:p>
            <a:pPr>
              <a:defRPr/>
            </a:pPr>
            <a:r>
              <a:rPr lang="fr-FR"/>
              <a:t>euismod tincidunt ut laoreet dolore magna aliquam erat</a:t>
            </a:r>
            <a:endParaRPr/>
          </a:p>
          <a:p>
            <a:pPr>
              <a:defRPr/>
            </a:pPr>
            <a:r>
              <a:rPr lang="fr-FR"/>
              <a:t>volutpat. Ut wisi enim ad minim veniam, quis nostrud exerci</a:t>
            </a:r>
          </a:p>
          <a:p>
            <a:pPr>
              <a:defRPr/>
            </a:pPr>
            <a:r>
              <a:rPr lang="fr-FR"/>
              <a:t>tation ullamcorper suscipit lobortis nisl ut aliquip ex ea</a:t>
            </a:r>
          </a:p>
          <a:p>
            <a:pPr>
              <a:defRPr/>
            </a:pPr>
            <a:r>
              <a:rPr lang="pt-BR"/>
              <a:t>commodo consequat. Duis autem vel eum iriure dolor in</a:t>
            </a:r>
            <a:endParaRPr/>
          </a:p>
          <a:p>
            <a:pPr>
              <a:defRPr/>
            </a:pPr>
            <a:r>
              <a:rPr lang="fr-FR"/>
              <a:t>hendrerit in vulputate velit esse molestie consequat, vel</a:t>
            </a:r>
          </a:p>
          <a:p>
            <a:pPr>
              <a:defRPr/>
            </a:pPr>
            <a:r>
              <a:rPr lang="fr-FR"/>
              <a:t>illum dolore eu feugiat nulla facilisis at vero eros et accumsan</a:t>
            </a:r>
          </a:p>
          <a:p>
            <a:pPr>
              <a:defRPr/>
            </a:pPr>
            <a:r>
              <a:rPr lang="fr-FR"/>
              <a:t>et iusto odio dignissim qui blandit praesent luptatum</a:t>
            </a:r>
          </a:p>
          <a:p>
            <a:pPr>
              <a:defRPr/>
            </a:pPr>
            <a:r>
              <a:rPr lang="fr-FR"/>
              <a:t>zzril delenit augue duis dolore te feugait nulla facilisi.</a:t>
            </a:r>
            <a:endParaRPr/>
          </a:p>
          <a:p>
            <a:pPr>
              <a:defRPr/>
            </a:pPr>
            <a:r>
              <a:rPr lang="fr-FR"/>
              <a:t>Lorem ipsum dolor sit amet, cons ectetuer adipiscing elit,</a:t>
            </a:r>
            <a:endParaRPr/>
          </a:p>
          <a:p>
            <a:pPr>
              <a:defRPr/>
            </a:pPr>
            <a:r>
              <a:rPr lang="fr-FR"/>
              <a:t>sed diam nonummy nibh euismod tincidunt ut laoreet</a:t>
            </a:r>
          </a:p>
          <a:p>
            <a:pPr>
              <a:defRPr/>
            </a:pPr>
            <a:r>
              <a:rPr lang="it-IT"/>
              <a:t>dolore magna aliquam erat volutpat.</a:t>
            </a:r>
            <a:endParaRPr lang="fr-FR"/>
          </a:p>
          <a:p>
            <a:pPr>
              <a:defRPr/>
            </a:pPr>
            <a:endParaRPr lang="fr-FR"/>
          </a:p>
        </p:txBody>
      </p:sp>
      <p:pic>
        <p:nvPicPr>
          <p:cNvPr id="9" name="Picture 4" descr="R:\DATA_PRIV\DATA_DEPHY\2013\02_PILOTAGE_PROJET\07_TRANSFERT_30000\07_Boite à outils\GT fiches valorisation\Trames fiches 30 000\Fiches pratiques remarquables\Viticulture\fiche remarquable Viticulture\viticulture-R-03.pn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83283" y="4338588"/>
            <a:ext cx="146050" cy="146050"/>
          </a:xfrm>
          <a:prstGeom prst="rect">
            <a:avLst/>
          </a:prstGeom>
          <a:noFill/>
        </p:spPr>
      </p:pic>
      <p:sp>
        <p:nvSpPr>
          <p:cNvPr id="10" name="ZoneTexte 15"/>
          <p:cNvSpPr>
            <a:spLocks/>
          </p:cNvSpPr>
          <p:nvPr/>
        </p:nvSpPr>
        <p:spPr bwMode="auto">
          <a:xfrm>
            <a:off x="3915908" y="5994772"/>
            <a:ext cx="2961067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1000" b="1" i="1">
                <a:solidFill>
                  <a:srgbClr val="8A2B87"/>
                </a:solidFill>
                <a:latin typeface="Corbel"/>
              </a:rPr>
              <a:t>Objectifs</a:t>
            </a:r>
            <a:endParaRPr/>
          </a:p>
          <a:p>
            <a:pPr>
              <a:defRPr/>
            </a:pPr>
            <a:r>
              <a:rPr lang="fr-FR" sz="900">
                <a:latin typeface="Corbel"/>
              </a:rPr>
              <a:t>eu feugiat nulla facilisis at vero eros et accumsan et iusto</a:t>
            </a:r>
          </a:p>
          <a:p>
            <a:pPr>
              <a:defRPr/>
            </a:pPr>
            <a:r>
              <a:rPr lang="fr-FR" sz="900">
                <a:latin typeface="Corbel"/>
              </a:rPr>
              <a:t>odio dignissim qui blandit praesent luptatum zzril delenit</a:t>
            </a:r>
          </a:p>
          <a:p>
            <a:pPr>
              <a:defRPr/>
            </a:pPr>
            <a:r>
              <a:rPr lang="fr-FR" sz="900">
                <a:latin typeface="Corbel"/>
              </a:rPr>
              <a:t>augue duis dolore te feugait nulla facilisi.</a:t>
            </a:r>
            <a:endParaRPr/>
          </a:p>
          <a:p>
            <a:pPr>
              <a:defRPr/>
            </a:pPr>
            <a:r>
              <a:rPr lang="fr-FR" sz="900">
                <a:latin typeface="Corbel"/>
              </a:rPr>
              <a:t>Lorem ipsum dolor sit amet, cons ectetuer adipiscing elit,</a:t>
            </a:r>
            <a:endParaRPr/>
          </a:p>
          <a:p>
            <a:pPr>
              <a:defRPr/>
            </a:pPr>
            <a:r>
              <a:rPr lang="fr-FR" sz="900">
                <a:latin typeface="Corbel"/>
              </a:rPr>
              <a:t>sed diam nonummy nibh euismod tincidunt ut laoreet</a:t>
            </a:r>
          </a:p>
          <a:p>
            <a:pPr>
              <a:defRPr/>
            </a:pPr>
            <a:r>
              <a:rPr lang="it-IT" sz="900">
                <a:latin typeface="Corbel"/>
              </a:rPr>
              <a:t>dolore magna aliquam erat volutpat.</a:t>
            </a:r>
            <a:endParaRPr/>
          </a:p>
          <a:p>
            <a:pPr>
              <a:defRPr/>
            </a:pPr>
            <a:endParaRPr lang="it-IT" sz="900">
              <a:latin typeface="Corbel"/>
            </a:endParaRPr>
          </a:p>
          <a:p>
            <a:pPr>
              <a:defRPr/>
            </a:pPr>
            <a:r>
              <a:rPr lang="fr-FR" sz="1000" b="1" i="1">
                <a:solidFill>
                  <a:srgbClr val="8A2B87"/>
                </a:solidFill>
                <a:latin typeface="Corbel"/>
              </a:rPr>
              <a:t>Description</a:t>
            </a:r>
            <a:endParaRPr/>
          </a:p>
          <a:p>
            <a:pPr>
              <a:defRPr/>
            </a:pPr>
            <a:r>
              <a:rPr lang="fr-FR" sz="900">
                <a:latin typeface="Corbel"/>
              </a:rPr>
              <a:t>eu feugiat nulla facilisis at vero eros et accumsan et iusto</a:t>
            </a:r>
          </a:p>
          <a:p>
            <a:pPr>
              <a:defRPr/>
            </a:pPr>
            <a:r>
              <a:rPr lang="fr-FR" sz="900">
                <a:latin typeface="Corbel"/>
              </a:rPr>
              <a:t>odio dignissim qui blandit praesent luptatum zzril delenit</a:t>
            </a:r>
          </a:p>
          <a:p>
            <a:pPr>
              <a:defRPr/>
            </a:pPr>
            <a:r>
              <a:rPr lang="fr-FR" sz="900">
                <a:latin typeface="Corbel"/>
              </a:rPr>
              <a:t>augue duis dolore te feugait nulla facilisi.</a:t>
            </a:r>
            <a:endParaRPr/>
          </a:p>
          <a:p>
            <a:pPr>
              <a:defRPr/>
            </a:pPr>
            <a:r>
              <a:rPr lang="fr-FR" sz="900">
                <a:latin typeface="Corbel"/>
              </a:rPr>
              <a:t>Lorem ipsum dolor sit amet, cons ectetuer adipiscing elit,</a:t>
            </a:r>
            <a:endParaRPr/>
          </a:p>
          <a:p>
            <a:pPr>
              <a:defRPr/>
            </a:pPr>
            <a:r>
              <a:rPr lang="fr-FR" sz="900">
                <a:latin typeface="Corbel"/>
              </a:rPr>
              <a:t>sed diam nonummy nibh euismod tincidunt ut laoreet</a:t>
            </a:r>
          </a:p>
          <a:p>
            <a:pPr>
              <a:defRPr/>
            </a:pPr>
            <a:r>
              <a:rPr lang="it-IT" sz="900">
                <a:latin typeface="Corbel"/>
              </a:rPr>
              <a:t>dolore magna aliquam erat volutpat.</a:t>
            </a:r>
            <a:endParaRPr/>
          </a:p>
          <a:p>
            <a:pPr>
              <a:defRPr/>
            </a:pPr>
            <a:endParaRPr lang="it-IT" sz="900">
              <a:latin typeface="Corbel"/>
            </a:endParaRPr>
          </a:p>
          <a:p>
            <a:pPr>
              <a:defRPr/>
            </a:pPr>
            <a:r>
              <a:rPr lang="fr-FR" sz="1000" b="1" i="1">
                <a:solidFill>
                  <a:srgbClr val="8A2B87"/>
                </a:solidFill>
                <a:latin typeface="Corbel"/>
              </a:rPr>
              <a:t>Les variantes intéressantes dans le groupe</a:t>
            </a:r>
            <a:endParaRPr/>
          </a:p>
          <a:p>
            <a:pPr>
              <a:defRPr/>
            </a:pPr>
            <a:r>
              <a:rPr lang="fr-FR" sz="900">
                <a:latin typeface="Corbel"/>
              </a:rPr>
              <a:t>Duis autem vel eum iriure dolor in hendrerit in vulputate</a:t>
            </a:r>
          </a:p>
          <a:p>
            <a:pPr>
              <a:defRPr/>
            </a:pPr>
            <a:r>
              <a:rPr lang="fr-FR" sz="900">
                <a:latin typeface="Corbel"/>
              </a:rPr>
              <a:t>velit esse molestie consequat, vel illum dolore eu feugiat</a:t>
            </a:r>
          </a:p>
          <a:p>
            <a:pPr>
              <a:defRPr/>
            </a:pPr>
            <a:r>
              <a:rPr lang="it-IT" sz="900">
                <a:latin typeface="Corbel"/>
              </a:rPr>
              <a:t>nulla facilisis at vero eros et accumsan et iusto odio</a:t>
            </a:r>
            <a:endParaRPr/>
          </a:p>
          <a:p>
            <a:pPr>
              <a:defRPr/>
            </a:pPr>
            <a:r>
              <a:rPr lang="fr-FR" sz="900">
                <a:latin typeface="Corbel"/>
              </a:rPr>
              <a:t>dignissim qui blandit praesent luptatum zzril delenit augue</a:t>
            </a:r>
          </a:p>
          <a:p>
            <a:pPr>
              <a:defRPr/>
            </a:pPr>
            <a:r>
              <a:rPr lang="fr-FR" sz="900">
                <a:latin typeface="Corbel"/>
              </a:rPr>
              <a:t>duis dolore te feugait nulla facilisi.</a:t>
            </a:r>
            <a:endParaRPr/>
          </a:p>
          <a:p>
            <a:pPr>
              <a:defRPr/>
            </a:pPr>
            <a:r>
              <a:rPr lang="fr-FR" sz="900">
                <a:latin typeface="Corbel"/>
              </a:rPr>
              <a:t>Lorem ipsum dolor sit amet, cons ectetuer adipiscing elit,</a:t>
            </a:r>
            <a:endParaRPr/>
          </a:p>
          <a:p>
            <a:pPr>
              <a:defRPr/>
            </a:pPr>
            <a:r>
              <a:rPr lang="fr-FR" sz="900">
                <a:latin typeface="Corbel"/>
              </a:rPr>
              <a:t>sed diam nonummy nibh euismod tincidunt ut laoreet</a:t>
            </a:r>
          </a:p>
          <a:p>
            <a:pPr>
              <a:defRPr/>
            </a:pPr>
            <a:r>
              <a:rPr lang="it-IT" sz="900">
                <a:latin typeface="Corbel"/>
              </a:rPr>
              <a:t>dolore magna aliquam erat volutpat.</a:t>
            </a:r>
            <a:endParaRPr lang="fr-FR" sz="900">
              <a:latin typeface="Corbel"/>
            </a:endParaRPr>
          </a:p>
        </p:txBody>
      </p:sp>
      <p:sp>
        <p:nvSpPr>
          <p:cNvPr id="11" name="ZoneTexte 1"/>
          <p:cNvSpPr>
            <a:spLocks/>
          </p:cNvSpPr>
          <p:nvPr/>
        </p:nvSpPr>
        <p:spPr bwMode="auto">
          <a:xfrm>
            <a:off x="2196455" y="3108935"/>
            <a:ext cx="1124026" cy="276999"/>
          </a:xfrm>
          <a:prstGeom prst="rect">
            <a:avLst/>
          </a:prstGeom>
          <a:solidFill>
            <a:srgbClr val="C91C2C"/>
          </a:solidFill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/>
                </a:solidFill>
                <a:latin typeface="Arial Black"/>
                <a:cs typeface="Arial"/>
              </a:rPr>
              <a:t>CONTEXTE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texte 5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ZoneTexte 3"/>
          <p:cNvSpPr>
            <a:spLocks/>
          </p:cNvSpPr>
          <p:nvPr/>
        </p:nvSpPr>
        <p:spPr bwMode="auto">
          <a:xfrm>
            <a:off x="1404367" y="6287492"/>
            <a:ext cx="510902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pt-BR" b="1">
                <a:solidFill>
                  <a:srgbClr val="C91C2C"/>
                </a:solidFill>
                <a:latin typeface="Arial"/>
                <a:cs typeface="Arial"/>
              </a:rPr>
              <a:t>SCHÉMA OU PHOTOS OU VIDÉOS</a:t>
            </a:r>
            <a:endParaRPr/>
          </a:p>
          <a:p>
            <a:pPr>
              <a:defRPr/>
            </a:pPr>
            <a:r>
              <a:rPr lang="fr-FR" b="1">
                <a:solidFill>
                  <a:srgbClr val="C91C2C"/>
                </a:solidFill>
                <a:latin typeface="Arial"/>
                <a:cs typeface="Arial"/>
              </a:rPr>
              <a:t>OU GRAPHIQUE ILLUSTRANT LA PRATIQUE</a:t>
            </a:r>
            <a:endParaRPr/>
          </a:p>
          <a:p>
            <a:pPr>
              <a:defRPr/>
            </a:pPr>
            <a:r>
              <a:rPr lang="fr-FR" b="1">
                <a:solidFill>
                  <a:srgbClr val="C91C2C"/>
                </a:solidFill>
                <a:latin typeface="Arial"/>
                <a:cs typeface="Arial"/>
              </a:rPr>
              <a:t>ET SA MISE EN PLACE/L’ÉVOLUTION</a:t>
            </a:r>
            <a:endParaRPr/>
          </a:p>
          <a:p>
            <a:pPr>
              <a:defRPr/>
            </a:pPr>
            <a:r>
              <a:rPr lang="fr-FR" b="1">
                <a:solidFill>
                  <a:srgbClr val="C91C2C"/>
                </a:solidFill>
                <a:latin typeface="Arial"/>
                <a:cs typeface="Arial"/>
              </a:rPr>
              <a:t>DE SA MISE EN PLACE +</a:t>
            </a:r>
            <a:endParaRPr/>
          </a:p>
          <a:p>
            <a:pPr>
              <a:defRPr/>
            </a:pPr>
            <a:r>
              <a:rPr lang="fr-FR" b="1">
                <a:solidFill>
                  <a:srgbClr val="C91C2C"/>
                </a:solidFill>
                <a:latin typeface="Arial"/>
                <a:cs typeface="Arial"/>
              </a:rPr>
              <a:t>PETIT COMMENTAIRE EXPLICATIF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texte 4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Description des conditions de réussite etle cas échéant des liens établis avecl’aval/les filières qui ont contribué à laréussite du système.</a:t>
            </a:r>
            <a:endParaRPr/>
          </a:p>
          <a:p>
            <a:pPr>
              <a:defRPr/>
            </a:pPr>
            <a:r>
              <a:rPr lang="pt-BR"/>
              <a:t>Ant is sum rescienis doloria sitam</a:t>
            </a:r>
            <a:endParaRPr/>
          </a:p>
          <a:p>
            <a:pPr>
              <a:defRPr/>
            </a:pPr>
            <a:r>
              <a:rPr lang="fr-FR"/>
              <a:t>voluptas et quid molenist ommolec, Ero</a:t>
            </a:r>
          </a:p>
          <a:p>
            <a:pPr>
              <a:defRPr/>
            </a:pPr>
            <a:r>
              <a:rPr lang="fr-FR"/>
              <a:t>modignam, aut vel et vendio od</a:t>
            </a:r>
          </a:p>
          <a:p>
            <a:pPr>
              <a:defRPr/>
            </a:pPr>
            <a:endParaRPr lang="fr-FR"/>
          </a:p>
        </p:txBody>
      </p:sp>
      <p:sp>
        <p:nvSpPr>
          <p:cNvPr id="5" name="Espace réservé du texte 5"/>
          <p:cNvSpPr>
            <a:spLocks noGrp="1"/>
          </p:cNvSpPr>
          <p:nvPr>
            <p:ph type="body" sz="quarter" idx="15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quarter" idx="10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graphicFrame>
        <p:nvGraphicFramePr>
          <p:cNvPr id="7" name="Tableau 2"/>
          <p:cNvGraphicFramePr>
            <a:graphicFrameLocks noGrp="1"/>
          </p:cNvGraphicFramePr>
          <p:nvPr/>
        </p:nvGraphicFramePr>
        <p:xfrm>
          <a:off x="371563" y="3834532"/>
          <a:ext cx="3769107" cy="5212080"/>
        </p:xfrm>
        <a:graphic>
          <a:graphicData uri="http://schemas.openxmlformats.org/drawingml/2006/table">
            <a:tbl>
              <a:tblPr firstRow="1" bandRow="1">
                <a:tableStyleId>{EBEAFBC5-6114-7F56-41A6-2866653B0074}</a:tableStyleId>
              </a:tblPr>
              <a:tblGrid>
                <a:gridCol w="1208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0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900" b="1">
                          <a:solidFill>
                            <a:schemeClr val="dk1"/>
                          </a:solidFill>
                          <a:latin typeface="Corbel"/>
                          <a:ea typeface="+mn-ea"/>
                          <a:cs typeface="Arial"/>
                        </a:rPr>
                        <a:t>Maîtrise des adventices</a:t>
                      </a:r>
                      <a:endParaRPr/>
                    </a:p>
                  </a:txBody>
                  <a:tcPr>
                    <a:lnL w="28575" algn="ctr">
                      <a:solidFill>
                        <a:srgbClr val="C91C2C"/>
                      </a:solidFill>
                    </a:lnL>
                    <a:lnR w="12700" algn="ctr">
                      <a:solidFill>
                        <a:srgbClr val="C91C2C"/>
                      </a:solidFill>
                    </a:lnR>
                    <a:lnT w="28575" algn="ctr">
                      <a:solidFill>
                        <a:srgbClr val="C91C2C"/>
                      </a:solidFill>
                    </a:lnT>
                    <a:lnB w="12700" algn="ctr">
                      <a:solidFill>
                        <a:srgbClr val="C91C2C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</a:txBody>
                  <a:tcPr>
                    <a:lnL w="12700" algn="ctr">
                      <a:solidFill>
                        <a:srgbClr val="C91C2C"/>
                      </a:solidFill>
                    </a:lnL>
                    <a:lnR w="12700" algn="ctr">
                      <a:solidFill>
                        <a:srgbClr val="C91C2C"/>
                      </a:solidFill>
                    </a:lnR>
                    <a:lnT w="28575" algn="ctr">
                      <a:solidFill>
                        <a:srgbClr val="C91C2C"/>
                      </a:solidFill>
                    </a:lnT>
                    <a:lnB w="12700" algn="ctr">
                      <a:solidFill>
                        <a:srgbClr val="C91C2C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800" b="0" i="0" u="none" strike="noStrike">
                          <a:solidFill>
                            <a:schemeClr val="dk1"/>
                          </a:solidFill>
                          <a:latin typeface="Corbel"/>
                          <a:ea typeface="+mn-ea"/>
                          <a:cs typeface="+mn-cs"/>
                        </a:rPr>
                        <a:t>Maîtrise du bioagresseur </a:t>
                      </a:r>
                      <a:r>
                        <a:rPr lang="da-DK" sz="800" b="0" i="0" u="none" strike="noStrike">
                          <a:solidFill>
                            <a:schemeClr val="dk1"/>
                          </a:solidFill>
                          <a:latin typeface="Corbel"/>
                          <a:ea typeface="+mn-ea"/>
                          <a:cs typeface="+mn-cs"/>
                        </a:rPr>
                        <a:t>1Lorem ipsum dolor sit amet, 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fr-FR" sz="800" b="0" i="0" u="none" strike="noStrike">
                          <a:solidFill>
                            <a:schemeClr val="dk1"/>
                          </a:solidFill>
                          <a:latin typeface="Corbel"/>
                          <a:ea typeface="+mn-ea"/>
                          <a:cs typeface="+mn-cs"/>
                        </a:rPr>
                        <a:t>Maîtrise du bioagresseur 1Lorem ipsum dolor sine.</a:t>
                      </a:r>
                      <a:endParaRPr lang="fr-FR" sz="800">
                        <a:latin typeface="Corbel"/>
                      </a:endParaRPr>
                    </a:p>
                  </a:txBody>
                  <a:tcPr>
                    <a:lnL w="12700" algn="ctr">
                      <a:solidFill>
                        <a:srgbClr val="C91C2C"/>
                      </a:solidFill>
                    </a:lnL>
                    <a:lnR w="28575" algn="ctr">
                      <a:solidFill>
                        <a:srgbClr val="C91C2C"/>
                      </a:solidFill>
                    </a:lnR>
                    <a:lnT w="28575" algn="ctr">
                      <a:solidFill>
                        <a:srgbClr val="C91C2C"/>
                      </a:solidFill>
                    </a:lnT>
                    <a:lnB w="12700" algn="ctr">
                      <a:solidFill>
                        <a:srgbClr val="C91C2C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904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900" b="1">
                          <a:solidFill>
                            <a:schemeClr val="dk1"/>
                          </a:solidFill>
                          <a:latin typeface="Corbel"/>
                          <a:ea typeface="+mn-ea"/>
                          <a:cs typeface="Arial"/>
                        </a:rPr>
                        <a:t>Maîtrise des adventices</a:t>
                      </a:r>
                      <a:endParaRPr/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FR" sz="900" b="1">
                        <a:solidFill>
                          <a:schemeClr val="dk1"/>
                        </a:solidFill>
                        <a:latin typeface="Corbel"/>
                        <a:ea typeface="+mn-ea"/>
                        <a:cs typeface="Arial"/>
                      </a:endParaRPr>
                    </a:p>
                  </a:txBody>
                  <a:tcPr>
                    <a:lnL w="28575" algn="ctr">
                      <a:solidFill>
                        <a:srgbClr val="C91C2C"/>
                      </a:solidFill>
                    </a:lnL>
                    <a:lnR w="12700" algn="ctr">
                      <a:solidFill>
                        <a:srgbClr val="C91C2C"/>
                      </a:solidFill>
                    </a:lnR>
                    <a:lnT w="12700" algn="ctr">
                      <a:solidFill>
                        <a:srgbClr val="C91C2C"/>
                      </a:solidFill>
                    </a:lnT>
                    <a:lnB w="12700" algn="ctr">
                      <a:solidFill>
                        <a:srgbClr val="C91C2C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</a:txBody>
                  <a:tcPr>
                    <a:lnL w="12700" algn="ctr">
                      <a:solidFill>
                        <a:srgbClr val="C91C2C"/>
                      </a:solidFill>
                    </a:lnL>
                    <a:lnR w="12700" algn="ctr">
                      <a:solidFill>
                        <a:srgbClr val="C91C2C"/>
                      </a:solidFill>
                    </a:lnR>
                    <a:lnT w="12700" algn="ctr">
                      <a:solidFill>
                        <a:srgbClr val="C91C2C"/>
                      </a:solidFill>
                    </a:lnT>
                    <a:lnB w="12700" algn="ctr">
                      <a:solidFill>
                        <a:srgbClr val="C91C2C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>
                        <a:defRPr/>
                      </a:pPr>
                      <a:r>
                        <a:rPr lang="fr-FR" sz="800" b="0" i="0" u="none" strike="noStrike">
                          <a:solidFill>
                            <a:schemeClr val="dk1"/>
                          </a:solidFill>
                          <a:latin typeface="Corbel"/>
                          <a:ea typeface="+mn-ea"/>
                          <a:cs typeface="+mn-cs"/>
                        </a:rPr>
                        <a:t>Maîtrise du bioagresseur </a:t>
                      </a:r>
                      <a:r>
                        <a:rPr lang="da-DK" sz="800" b="0" i="0" u="none" strike="noStrike">
                          <a:solidFill>
                            <a:schemeClr val="dk1"/>
                          </a:solidFill>
                          <a:latin typeface="Corbel"/>
                          <a:ea typeface="+mn-ea"/>
                          <a:cs typeface="+mn-cs"/>
                        </a:rPr>
                        <a:t>1Lorem ipsum dolor sit amet, </a:t>
                      </a:r>
                      <a:endParaRPr/>
                    </a:p>
                    <a:p>
                      <a:pPr marL="0" algn="l" defTabSz="914400">
                        <a:defRPr/>
                      </a:pPr>
                      <a:r>
                        <a:rPr lang="fr-FR" sz="800" b="0" i="0" u="none" strike="noStrike">
                          <a:solidFill>
                            <a:schemeClr val="dk1"/>
                          </a:solidFill>
                          <a:latin typeface="Corbel"/>
                          <a:ea typeface="+mn-ea"/>
                          <a:cs typeface="+mn-cs"/>
                        </a:rPr>
                        <a:t>Maîtrise du bioagresseur 1Lorem ipsum dolor sine.</a:t>
                      </a:r>
                      <a:endParaRPr/>
                    </a:p>
                  </a:txBody>
                  <a:tcPr>
                    <a:lnL w="12700" algn="ctr">
                      <a:solidFill>
                        <a:srgbClr val="C91C2C"/>
                      </a:solidFill>
                    </a:lnL>
                    <a:lnR w="28575" algn="ctr">
                      <a:solidFill>
                        <a:srgbClr val="C91C2C"/>
                      </a:solidFill>
                    </a:lnR>
                    <a:lnT w="12700" algn="ctr">
                      <a:solidFill>
                        <a:srgbClr val="C91C2C"/>
                      </a:solidFill>
                    </a:lnT>
                    <a:lnB w="12700" algn="ctr">
                      <a:solidFill>
                        <a:srgbClr val="C91C2C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900" b="1">
                          <a:solidFill>
                            <a:schemeClr val="dk1"/>
                          </a:solidFill>
                          <a:latin typeface="Corbel"/>
                          <a:ea typeface="+mn-ea"/>
                          <a:cs typeface="Arial"/>
                        </a:rPr>
                        <a:t>Maîtrise des adventices</a:t>
                      </a:r>
                      <a:endParaRPr/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FR" sz="900" b="1">
                        <a:solidFill>
                          <a:schemeClr val="dk1"/>
                        </a:solidFill>
                        <a:latin typeface="Corbel"/>
                        <a:ea typeface="+mn-ea"/>
                        <a:cs typeface="Arial"/>
                      </a:endParaRPr>
                    </a:p>
                  </a:txBody>
                  <a:tcPr>
                    <a:lnL w="28575" algn="ctr">
                      <a:solidFill>
                        <a:srgbClr val="C91C2C"/>
                      </a:solidFill>
                    </a:lnL>
                    <a:lnR w="12700" algn="ctr">
                      <a:solidFill>
                        <a:srgbClr val="C91C2C"/>
                      </a:solidFill>
                    </a:lnR>
                    <a:lnT w="12700" algn="ctr">
                      <a:solidFill>
                        <a:srgbClr val="C91C2C"/>
                      </a:solidFill>
                    </a:lnT>
                    <a:lnB w="12700" algn="ctr">
                      <a:solidFill>
                        <a:srgbClr val="C91C2C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</a:txBody>
                  <a:tcPr>
                    <a:lnL w="12700" algn="ctr">
                      <a:solidFill>
                        <a:srgbClr val="C91C2C"/>
                      </a:solidFill>
                    </a:lnL>
                    <a:lnR w="12700" algn="ctr">
                      <a:solidFill>
                        <a:srgbClr val="C91C2C"/>
                      </a:solidFill>
                    </a:lnR>
                    <a:lnT w="12700" algn="ctr">
                      <a:solidFill>
                        <a:srgbClr val="C91C2C"/>
                      </a:solidFill>
                    </a:lnT>
                    <a:lnB w="12700" algn="ctr">
                      <a:solidFill>
                        <a:srgbClr val="C91C2C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8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Corbel"/>
                          <a:ea typeface="+mn-ea"/>
                          <a:cs typeface="+mn-cs"/>
                        </a:rPr>
                        <a:t>Maîtrise du bioagresseur </a:t>
                      </a:r>
                      <a:r>
                        <a:rPr lang="da-DK" sz="8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Corbel"/>
                          <a:ea typeface="+mn-ea"/>
                          <a:cs typeface="+mn-cs"/>
                        </a:rPr>
                        <a:t>1Lorem ipsum dolor sit amet, </a:t>
                      </a:r>
                      <a:endParaRPr/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8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Corbel"/>
                          <a:ea typeface="+mn-ea"/>
                          <a:cs typeface="+mn-cs"/>
                        </a:rPr>
                        <a:t>Maîtrise du bioagresseur 1Lorem ipsum dolor sine.</a:t>
                      </a:r>
                      <a:endParaRPr/>
                    </a:p>
                  </a:txBody>
                  <a:tcPr>
                    <a:lnL w="12700" algn="ctr">
                      <a:solidFill>
                        <a:srgbClr val="C91C2C"/>
                      </a:solidFill>
                    </a:lnL>
                    <a:lnR w="28575" algn="ctr">
                      <a:solidFill>
                        <a:srgbClr val="C91C2C"/>
                      </a:solidFill>
                    </a:lnR>
                    <a:lnT w="12700" algn="ctr">
                      <a:solidFill>
                        <a:srgbClr val="C91C2C"/>
                      </a:solidFill>
                    </a:lnT>
                    <a:lnB w="12700" algn="ctr">
                      <a:solidFill>
                        <a:srgbClr val="C91C2C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900" b="1">
                          <a:solidFill>
                            <a:schemeClr val="dk1"/>
                          </a:solidFill>
                          <a:latin typeface="Corbel"/>
                          <a:ea typeface="+mn-ea"/>
                          <a:cs typeface="Arial"/>
                        </a:rPr>
                        <a:t>Maîtrise des adventices</a:t>
                      </a:r>
                      <a:endParaRPr/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FR" sz="900" b="1">
                        <a:solidFill>
                          <a:schemeClr val="dk1"/>
                        </a:solidFill>
                        <a:latin typeface="Corbel"/>
                        <a:ea typeface="+mn-ea"/>
                        <a:cs typeface="Arial"/>
                      </a:endParaRPr>
                    </a:p>
                  </a:txBody>
                  <a:tcPr>
                    <a:lnL w="28575" algn="ctr">
                      <a:solidFill>
                        <a:srgbClr val="C91C2C"/>
                      </a:solidFill>
                    </a:lnL>
                    <a:lnR w="12700" algn="ctr">
                      <a:solidFill>
                        <a:srgbClr val="C91C2C"/>
                      </a:solidFill>
                    </a:lnR>
                    <a:lnT w="12700" algn="ctr">
                      <a:solidFill>
                        <a:srgbClr val="C91C2C"/>
                      </a:solidFill>
                    </a:lnT>
                    <a:lnB w="12700" algn="ctr">
                      <a:solidFill>
                        <a:srgbClr val="C91C2C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</a:txBody>
                  <a:tcPr>
                    <a:lnL w="12700" algn="ctr">
                      <a:solidFill>
                        <a:srgbClr val="C91C2C"/>
                      </a:solidFill>
                    </a:lnL>
                    <a:lnR w="12700" algn="ctr">
                      <a:solidFill>
                        <a:srgbClr val="C91C2C"/>
                      </a:solidFill>
                    </a:lnR>
                    <a:lnT w="12700" algn="ctr">
                      <a:solidFill>
                        <a:srgbClr val="C91C2C"/>
                      </a:solidFill>
                    </a:lnT>
                    <a:lnB w="12700" algn="ctr">
                      <a:solidFill>
                        <a:srgbClr val="C91C2C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8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Corbel"/>
                          <a:ea typeface="+mn-ea"/>
                          <a:cs typeface="+mn-cs"/>
                        </a:rPr>
                        <a:t>Maîtrise du bioagresseur </a:t>
                      </a:r>
                      <a:r>
                        <a:rPr lang="da-DK" sz="8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Corbel"/>
                          <a:ea typeface="+mn-ea"/>
                          <a:cs typeface="+mn-cs"/>
                        </a:rPr>
                        <a:t>1Lorem ipsum dolor sit amet, </a:t>
                      </a:r>
                      <a:endParaRPr/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8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Corbel"/>
                          <a:ea typeface="+mn-ea"/>
                          <a:cs typeface="+mn-cs"/>
                        </a:rPr>
                        <a:t>Maîtrise du bioagresseur 1Lorem ipsum dolor sine.</a:t>
                      </a:r>
                      <a:endParaRPr/>
                    </a:p>
                  </a:txBody>
                  <a:tcPr>
                    <a:lnL w="12700" algn="ctr">
                      <a:solidFill>
                        <a:srgbClr val="C91C2C"/>
                      </a:solidFill>
                    </a:lnL>
                    <a:lnR w="28575" algn="ctr">
                      <a:solidFill>
                        <a:srgbClr val="C91C2C"/>
                      </a:solidFill>
                    </a:lnR>
                    <a:lnT w="12700" algn="ctr">
                      <a:solidFill>
                        <a:srgbClr val="C91C2C"/>
                      </a:solidFill>
                    </a:lnT>
                    <a:lnB w="12700" algn="ctr">
                      <a:solidFill>
                        <a:srgbClr val="C91C2C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900" b="1">
                          <a:solidFill>
                            <a:schemeClr val="dk1"/>
                          </a:solidFill>
                          <a:latin typeface="Corbel"/>
                          <a:ea typeface="+mn-ea"/>
                          <a:cs typeface="Arial"/>
                        </a:rPr>
                        <a:t>Maîtrise des adventices</a:t>
                      </a:r>
                      <a:endParaRPr/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FR" sz="900" b="1">
                        <a:solidFill>
                          <a:schemeClr val="dk1"/>
                        </a:solidFill>
                        <a:latin typeface="Corbel"/>
                        <a:ea typeface="+mn-ea"/>
                        <a:cs typeface="Arial"/>
                      </a:endParaRPr>
                    </a:p>
                  </a:txBody>
                  <a:tcPr>
                    <a:lnL w="28575" algn="ctr">
                      <a:solidFill>
                        <a:srgbClr val="C91C2C"/>
                      </a:solidFill>
                    </a:lnL>
                    <a:lnR w="12700" algn="ctr">
                      <a:solidFill>
                        <a:srgbClr val="C91C2C"/>
                      </a:solidFill>
                    </a:lnR>
                    <a:lnT w="12700" algn="ctr">
                      <a:solidFill>
                        <a:srgbClr val="C91C2C"/>
                      </a:solidFill>
                    </a:lnT>
                    <a:lnB w="12700" algn="ctr">
                      <a:solidFill>
                        <a:srgbClr val="C91C2C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</a:txBody>
                  <a:tcPr>
                    <a:lnL w="12700" algn="ctr">
                      <a:solidFill>
                        <a:srgbClr val="C91C2C"/>
                      </a:solidFill>
                    </a:lnL>
                    <a:lnR w="12700" algn="ctr">
                      <a:solidFill>
                        <a:srgbClr val="C91C2C"/>
                      </a:solidFill>
                    </a:lnR>
                    <a:lnT w="12700" algn="ctr">
                      <a:solidFill>
                        <a:srgbClr val="C91C2C"/>
                      </a:solidFill>
                    </a:lnT>
                    <a:lnB w="12700" algn="ctr">
                      <a:solidFill>
                        <a:srgbClr val="C91C2C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8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Corbel"/>
                          <a:ea typeface="+mn-ea"/>
                          <a:cs typeface="+mn-cs"/>
                        </a:rPr>
                        <a:t>Maîtrise du bioagresseur </a:t>
                      </a:r>
                      <a:r>
                        <a:rPr lang="da-DK" sz="8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Corbel"/>
                          <a:ea typeface="+mn-ea"/>
                          <a:cs typeface="+mn-cs"/>
                        </a:rPr>
                        <a:t>1Lorem ipsum dolor sit amet, </a:t>
                      </a:r>
                      <a:endParaRPr/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8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Corbel"/>
                          <a:ea typeface="+mn-ea"/>
                          <a:cs typeface="+mn-cs"/>
                        </a:rPr>
                        <a:t>Maîtrise du bioagresseur 1Lorem ipsum dolor sine.</a:t>
                      </a:r>
                      <a:endParaRPr/>
                    </a:p>
                  </a:txBody>
                  <a:tcPr>
                    <a:lnL w="12700" algn="ctr">
                      <a:solidFill>
                        <a:srgbClr val="C91C2C"/>
                      </a:solidFill>
                    </a:lnL>
                    <a:lnR w="28575" algn="ctr">
                      <a:solidFill>
                        <a:srgbClr val="C91C2C"/>
                      </a:solidFill>
                    </a:lnR>
                    <a:lnT w="12700" algn="ctr">
                      <a:solidFill>
                        <a:srgbClr val="C91C2C"/>
                      </a:solidFill>
                    </a:lnT>
                    <a:lnB w="12700" algn="ctr">
                      <a:solidFill>
                        <a:srgbClr val="C91C2C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900" b="1">
                          <a:solidFill>
                            <a:schemeClr val="dk1"/>
                          </a:solidFill>
                          <a:latin typeface="Corbel"/>
                          <a:ea typeface="+mn-ea"/>
                          <a:cs typeface="Arial"/>
                        </a:rPr>
                        <a:t>Maîtrise des adventices</a:t>
                      </a:r>
                      <a:endParaRPr/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FR" sz="900" b="1">
                        <a:solidFill>
                          <a:schemeClr val="dk1"/>
                        </a:solidFill>
                        <a:latin typeface="Corbel"/>
                        <a:ea typeface="+mn-ea"/>
                        <a:cs typeface="Arial"/>
                      </a:endParaRPr>
                    </a:p>
                  </a:txBody>
                  <a:tcPr>
                    <a:lnL w="28575" algn="ctr">
                      <a:solidFill>
                        <a:srgbClr val="C91C2C"/>
                      </a:solidFill>
                    </a:lnL>
                    <a:lnR w="12700" algn="ctr">
                      <a:solidFill>
                        <a:srgbClr val="C91C2C"/>
                      </a:solidFill>
                    </a:lnR>
                    <a:lnT w="12700" algn="ctr">
                      <a:solidFill>
                        <a:srgbClr val="C91C2C"/>
                      </a:solidFill>
                    </a:lnT>
                    <a:lnB w="12700" algn="ctr">
                      <a:solidFill>
                        <a:srgbClr val="C91C2C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</a:txBody>
                  <a:tcPr>
                    <a:lnL w="12700" algn="ctr">
                      <a:solidFill>
                        <a:srgbClr val="C91C2C"/>
                      </a:solidFill>
                    </a:lnL>
                    <a:lnR w="12700" algn="ctr">
                      <a:solidFill>
                        <a:srgbClr val="C91C2C"/>
                      </a:solidFill>
                    </a:lnR>
                    <a:lnT w="12700" algn="ctr">
                      <a:solidFill>
                        <a:srgbClr val="C91C2C"/>
                      </a:solidFill>
                    </a:lnT>
                    <a:lnB w="12700" algn="ctr">
                      <a:solidFill>
                        <a:srgbClr val="C91C2C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8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Corbel"/>
                          <a:ea typeface="+mn-ea"/>
                          <a:cs typeface="+mn-cs"/>
                        </a:rPr>
                        <a:t>Maîtrise du bioagresseur </a:t>
                      </a:r>
                      <a:r>
                        <a:rPr lang="da-DK" sz="8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Corbel"/>
                          <a:ea typeface="+mn-ea"/>
                          <a:cs typeface="+mn-cs"/>
                        </a:rPr>
                        <a:t>1Lorem ipsum dolor sit amet, </a:t>
                      </a:r>
                      <a:endParaRPr/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8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Corbel"/>
                          <a:ea typeface="+mn-ea"/>
                          <a:cs typeface="+mn-cs"/>
                        </a:rPr>
                        <a:t>Maîtrise du bioagresseur 1Lorem ipsum dolor sine.</a:t>
                      </a:r>
                      <a:endParaRPr/>
                    </a:p>
                  </a:txBody>
                  <a:tcPr>
                    <a:lnL w="12700" algn="ctr">
                      <a:solidFill>
                        <a:srgbClr val="C91C2C"/>
                      </a:solidFill>
                    </a:lnL>
                    <a:lnR w="28575" algn="ctr">
                      <a:solidFill>
                        <a:srgbClr val="C91C2C"/>
                      </a:solidFill>
                    </a:lnR>
                    <a:lnT w="12700" algn="ctr">
                      <a:solidFill>
                        <a:srgbClr val="C91C2C"/>
                      </a:solidFill>
                    </a:lnT>
                    <a:lnB w="12700" algn="ctr">
                      <a:solidFill>
                        <a:srgbClr val="C91C2C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900" b="1">
                          <a:solidFill>
                            <a:schemeClr val="dk1"/>
                          </a:solidFill>
                          <a:latin typeface="Corbel"/>
                          <a:ea typeface="+mn-ea"/>
                          <a:cs typeface="Arial"/>
                        </a:rPr>
                        <a:t>Maîtrise des adventices</a:t>
                      </a:r>
                      <a:endParaRPr/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FR" sz="900" b="1">
                        <a:solidFill>
                          <a:schemeClr val="dk1"/>
                        </a:solidFill>
                        <a:latin typeface="Corbel"/>
                        <a:ea typeface="+mn-ea"/>
                        <a:cs typeface="Arial"/>
                      </a:endParaRPr>
                    </a:p>
                  </a:txBody>
                  <a:tcPr>
                    <a:lnL w="28575" algn="ctr">
                      <a:solidFill>
                        <a:srgbClr val="C91C2C"/>
                      </a:solidFill>
                    </a:lnL>
                    <a:lnR w="12700" algn="ctr">
                      <a:solidFill>
                        <a:srgbClr val="C91C2C"/>
                      </a:solidFill>
                    </a:lnR>
                    <a:lnT w="12700" algn="ctr">
                      <a:solidFill>
                        <a:srgbClr val="C91C2C"/>
                      </a:solidFill>
                    </a:lnT>
                    <a:lnB w="12700" algn="ctr">
                      <a:solidFill>
                        <a:srgbClr val="C91C2C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</a:txBody>
                  <a:tcPr>
                    <a:lnL w="12700" algn="ctr">
                      <a:solidFill>
                        <a:srgbClr val="C91C2C"/>
                      </a:solidFill>
                    </a:lnL>
                    <a:lnR w="12700" algn="ctr">
                      <a:solidFill>
                        <a:srgbClr val="C91C2C"/>
                      </a:solidFill>
                    </a:lnR>
                    <a:lnT w="12700" algn="ctr">
                      <a:solidFill>
                        <a:srgbClr val="C91C2C"/>
                      </a:solidFill>
                    </a:lnT>
                    <a:lnB w="12700" algn="ctr">
                      <a:solidFill>
                        <a:srgbClr val="C91C2C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8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Corbel"/>
                          <a:ea typeface="+mn-ea"/>
                          <a:cs typeface="+mn-cs"/>
                        </a:rPr>
                        <a:t>Maîtrise du bioagresseur </a:t>
                      </a:r>
                      <a:r>
                        <a:rPr lang="da-DK" sz="8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Corbel"/>
                          <a:ea typeface="+mn-ea"/>
                          <a:cs typeface="+mn-cs"/>
                        </a:rPr>
                        <a:t>1Lorem ipsum dolor sit amet, </a:t>
                      </a:r>
                      <a:endParaRPr/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8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Corbel"/>
                          <a:ea typeface="+mn-ea"/>
                          <a:cs typeface="+mn-cs"/>
                        </a:rPr>
                        <a:t>Maîtrise du bioagresseur 1Lorem ipsum dolor sine.</a:t>
                      </a:r>
                      <a:endParaRPr/>
                    </a:p>
                  </a:txBody>
                  <a:tcPr>
                    <a:lnL w="12700" algn="ctr">
                      <a:solidFill>
                        <a:srgbClr val="C91C2C"/>
                      </a:solidFill>
                    </a:lnL>
                    <a:lnR w="28575" algn="ctr">
                      <a:solidFill>
                        <a:srgbClr val="C91C2C"/>
                      </a:solidFill>
                    </a:lnR>
                    <a:lnT w="12700" algn="ctr">
                      <a:solidFill>
                        <a:srgbClr val="C91C2C"/>
                      </a:solidFill>
                    </a:lnT>
                    <a:lnB w="12700" algn="ctr">
                      <a:solidFill>
                        <a:srgbClr val="C91C2C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900" b="1">
                          <a:solidFill>
                            <a:schemeClr val="dk1"/>
                          </a:solidFill>
                          <a:latin typeface="Corbel"/>
                          <a:ea typeface="+mn-ea"/>
                          <a:cs typeface="Arial"/>
                        </a:rPr>
                        <a:t>Maîtrise des adventices</a:t>
                      </a:r>
                      <a:endParaRPr/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FR" sz="900" b="1">
                        <a:solidFill>
                          <a:schemeClr val="dk1"/>
                        </a:solidFill>
                        <a:latin typeface="Corbel"/>
                        <a:ea typeface="+mn-ea"/>
                        <a:cs typeface="Arial"/>
                      </a:endParaRPr>
                    </a:p>
                  </a:txBody>
                  <a:tcPr>
                    <a:lnL w="28575" algn="ctr">
                      <a:solidFill>
                        <a:srgbClr val="C91C2C"/>
                      </a:solidFill>
                    </a:lnL>
                    <a:lnR w="12700" algn="ctr">
                      <a:solidFill>
                        <a:srgbClr val="C91C2C"/>
                      </a:solidFill>
                    </a:lnR>
                    <a:lnT w="12700" algn="ctr">
                      <a:solidFill>
                        <a:srgbClr val="C91C2C"/>
                      </a:solidFill>
                    </a:lnT>
                    <a:lnB w="12700" algn="ctr">
                      <a:solidFill>
                        <a:srgbClr val="C91C2C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</a:txBody>
                  <a:tcPr>
                    <a:lnL w="12700" algn="ctr">
                      <a:solidFill>
                        <a:srgbClr val="C91C2C"/>
                      </a:solidFill>
                    </a:lnL>
                    <a:lnR w="12700" algn="ctr">
                      <a:solidFill>
                        <a:srgbClr val="C91C2C"/>
                      </a:solidFill>
                    </a:lnR>
                    <a:lnT w="12700" algn="ctr">
                      <a:solidFill>
                        <a:srgbClr val="C91C2C"/>
                      </a:solidFill>
                    </a:lnT>
                    <a:lnB w="12700" algn="ctr">
                      <a:solidFill>
                        <a:srgbClr val="C91C2C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8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Corbel"/>
                          <a:ea typeface="+mn-ea"/>
                          <a:cs typeface="+mn-cs"/>
                        </a:rPr>
                        <a:t>Maîtrise du bioagresseur </a:t>
                      </a:r>
                      <a:r>
                        <a:rPr lang="da-DK" sz="8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Corbel"/>
                          <a:ea typeface="+mn-ea"/>
                          <a:cs typeface="+mn-cs"/>
                        </a:rPr>
                        <a:t>1Lorem ipsum dolor sit amet, </a:t>
                      </a:r>
                      <a:endParaRPr/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8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Corbel"/>
                          <a:ea typeface="+mn-ea"/>
                          <a:cs typeface="+mn-cs"/>
                        </a:rPr>
                        <a:t>Maîtrise du bioagresseur 1Lorem ipsum dolor sine.</a:t>
                      </a:r>
                      <a:endParaRPr/>
                    </a:p>
                  </a:txBody>
                  <a:tcPr>
                    <a:lnL w="12700" algn="ctr">
                      <a:solidFill>
                        <a:srgbClr val="C91C2C"/>
                      </a:solidFill>
                    </a:lnL>
                    <a:lnR w="28575" algn="ctr">
                      <a:solidFill>
                        <a:srgbClr val="C91C2C"/>
                      </a:solidFill>
                    </a:lnR>
                    <a:lnT w="12700" algn="ctr">
                      <a:solidFill>
                        <a:srgbClr val="C91C2C"/>
                      </a:solidFill>
                    </a:lnT>
                    <a:lnB w="12700" algn="ctr">
                      <a:solidFill>
                        <a:srgbClr val="C91C2C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900" b="1">
                          <a:solidFill>
                            <a:schemeClr val="dk1"/>
                          </a:solidFill>
                          <a:latin typeface="Corbel"/>
                          <a:ea typeface="+mn-ea"/>
                          <a:cs typeface="Arial"/>
                        </a:rPr>
                        <a:t>Maîtrise des adventices</a:t>
                      </a:r>
                      <a:endParaRPr/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FR" sz="900" b="1">
                        <a:solidFill>
                          <a:schemeClr val="dk1"/>
                        </a:solidFill>
                        <a:latin typeface="Corbel"/>
                        <a:ea typeface="+mn-ea"/>
                        <a:cs typeface="Arial"/>
                      </a:endParaRPr>
                    </a:p>
                  </a:txBody>
                  <a:tcPr>
                    <a:lnL w="28575" algn="ctr">
                      <a:solidFill>
                        <a:srgbClr val="C91C2C"/>
                      </a:solidFill>
                    </a:lnL>
                    <a:lnR w="12700" algn="ctr">
                      <a:solidFill>
                        <a:srgbClr val="C91C2C"/>
                      </a:solidFill>
                    </a:lnR>
                    <a:lnT w="12700" algn="ctr">
                      <a:solidFill>
                        <a:srgbClr val="C91C2C"/>
                      </a:solidFill>
                    </a:lnT>
                    <a:lnB w="28575" algn="ctr">
                      <a:solidFill>
                        <a:srgbClr val="C91C2C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</a:txBody>
                  <a:tcPr>
                    <a:lnL w="12700" algn="ctr">
                      <a:solidFill>
                        <a:srgbClr val="C91C2C"/>
                      </a:solidFill>
                    </a:lnL>
                    <a:lnR w="12700" algn="ctr">
                      <a:solidFill>
                        <a:srgbClr val="C91C2C"/>
                      </a:solidFill>
                    </a:lnR>
                    <a:lnT w="12700" algn="ctr">
                      <a:solidFill>
                        <a:srgbClr val="C91C2C"/>
                      </a:solidFill>
                    </a:lnT>
                    <a:lnB w="28575" algn="ctr">
                      <a:solidFill>
                        <a:srgbClr val="C91C2C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8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Corbel"/>
                          <a:ea typeface="+mn-ea"/>
                          <a:cs typeface="+mn-cs"/>
                        </a:rPr>
                        <a:t>Maîtrise du bioagresseur </a:t>
                      </a:r>
                      <a:r>
                        <a:rPr lang="da-DK" sz="8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Corbel"/>
                          <a:ea typeface="+mn-ea"/>
                          <a:cs typeface="+mn-cs"/>
                        </a:rPr>
                        <a:t>1Lorem ipsum dolor sit amet, </a:t>
                      </a:r>
                      <a:endParaRPr/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8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Corbel"/>
                          <a:ea typeface="+mn-ea"/>
                          <a:cs typeface="+mn-cs"/>
                        </a:rPr>
                        <a:t>Maîtrise du bioagresseur 1Lorem ipsum dolor sine.</a:t>
                      </a:r>
                      <a:endParaRPr/>
                    </a:p>
                  </a:txBody>
                  <a:tcPr>
                    <a:lnL w="12700" algn="ctr">
                      <a:solidFill>
                        <a:srgbClr val="C91C2C"/>
                      </a:solidFill>
                    </a:lnL>
                    <a:lnR w="28575" algn="ctr">
                      <a:solidFill>
                        <a:srgbClr val="C91C2C"/>
                      </a:solidFill>
                    </a:lnR>
                    <a:lnT w="12700" algn="ctr">
                      <a:solidFill>
                        <a:srgbClr val="C91C2C"/>
                      </a:solidFill>
                    </a:lnT>
                    <a:lnB w="28575" algn="ctr">
                      <a:solidFill>
                        <a:srgbClr val="C91C2C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8" name="Picture 3" descr="R:\DATA_PRIV\DATA_DEPHY\2013\02_PILOTAGE_PROJET\07_TRANSFERT_30000\07_Boite à outils\GT fiches valorisation\Trames fiches 30 000\Fiches pratiques remarquables\Horticulture\fiche remarquable horticulture\horticulture-R-10.pn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-755873" y="4114768"/>
            <a:ext cx="182563" cy="182563"/>
          </a:xfrm>
          <a:prstGeom prst="rect">
            <a:avLst/>
          </a:prstGeom>
          <a:noFill/>
        </p:spPr>
      </p:pic>
      <p:pic>
        <p:nvPicPr>
          <p:cNvPr id="9" name="Picture 4" descr="R:\DATA_PRIV\DATA_DEPHY\2013\02_PILOTAGE_PROJET\07_TRANSFERT_30000\07_Boite à outils\GT fiches valorisation\Trames fiches 30 000\Fiches pratiques remarquables\Horticulture\fiche remarquable horticulture\horticulture-R-11.pn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-744760" y="4357656"/>
            <a:ext cx="182562" cy="182562"/>
          </a:xfrm>
          <a:prstGeom prst="rect">
            <a:avLst/>
          </a:prstGeom>
          <a:noFill/>
        </p:spPr>
      </p:pic>
      <p:pic>
        <p:nvPicPr>
          <p:cNvPr id="10" name="Picture 5" descr="R:\DATA_PRIV\DATA_DEPHY\2013\02_PILOTAGE_PROJET\07_TRANSFERT_30000\07_Boite à outils\GT fiches valorisation\Trames fiches 30 000\Fiches pratiques remarquables\Horticulture\fiche remarquable horticulture\horticulture-R-12.pn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-755873" y="4646581"/>
            <a:ext cx="182563" cy="182562"/>
          </a:xfrm>
          <a:prstGeom prst="rect">
            <a:avLst/>
          </a:prstGeom>
          <a:noFill/>
        </p:spPr>
      </p:pic>
      <p:pic>
        <p:nvPicPr>
          <p:cNvPr id="11" name="Picture 3" descr="R:\DATA_PRIV\DATA_DEPHY\2013\02_PILOTAGE_PROJET\07_TRANSFERT_30000\07_Boite à outils\GT fiches valorisation\Trames fiches 30 000\Fiches pratiques remarquables\Horticulture\fiche remarquable horticulture\horticulture-R-10.pn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836415" y="4029061"/>
            <a:ext cx="182563" cy="182563"/>
          </a:xfrm>
          <a:prstGeom prst="rect">
            <a:avLst/>
          </a:prstGeom>
          <a:noFill/>
        </p:spPr>
      </p:pic>
      <p:pic>
        <p:nvPicPr>
          <p:cNvPr id="12" name="Picture 4" descr="R:\DATA_PRIV\DATA_DEPHY\2013\02_PILOTAGE_PROJET\07_TRANSFERT_30000\07_Boite à outils\GT fiches valorisation\Trames fiches 30 000\Fiches pratiques remarquables\Horticulture\fiche remarquable horticulture\horticulture-R-11.pn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836416" y="4601337"/>
            <a:ext cx="182562" cy="182562"/>
          </a:xfrm>
          <a:prstGeom prst="rect">
            <a:avLst/>
          </a:prstGeom>
          <a:noFill/>
        </p:spPr>
      </p:pic>
      <p:pic>
        <p:nvPicPr>
          <p:cNvPr id="13" name="Picture 5" descr="R:\DATA_PRIV\DATA_DEPHY\2013\02_PILOTAGE_PROJET\07_TRANSFERT_30000\07_Boite à outils\GT fiches valorisation\Trames fiches 30 000\Fiches pratiques remarquables\Horticulture\fiche remarquable horticulture\horticulture-R-12.pn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836416" y="5164138"/>
            <a:ext cx="182563" cy="18256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texte 2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5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6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7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texte 14"/>
          <p:cNvSpPr>
            <a:spLocks noGrp="1"/>
          </p:cNvSpPr>
          <p:nvPr>
            <p:ph type="body" sz="quarter" idx="18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texte 15"/>
          <p:cNvSpPr>
            <a:spLocks noGrp="1"/>
          </p:cNvSpPr>
          <p:nvPr>
            <p:ph type="body" sz="quarter" idx="19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0" name="Espace réservé du texte 1"/>
          <p:cNvSpPr>
            <a:spLocks noGrp="1"/>
          </p:cNvSpPr>
          <p:nvPr>
            <p:ph type="body" sz="quarter" idx="10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1" name="Ellipse 3"/>
          <p:cNvSpPr/>
          <p:nvPr/>
        </p:nvSpPr>
        <p:spPr bwMode="auto">
          <a:xfrm>
            <a:off x="468263" y="6354812"/>
            <a:ext cx="1008112" cy="1008000"/>
          </a:xfrm>
          <a:prstGeom prst="ellipse">
            <a:avLst/>
          </a:prstGeom>
          <a:blipFill>
            <a:blip r:embed="rId2"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Bureau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617</Words>
  <Application>Microsoft Office PowerPoint</Application>
  <DocSecurity>0</DocSecurity>
  <PresentationFormat>Personnalisé</PresentationFormat>
  <Paragraphs>80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0" baseType="lpstr">
      <vt:lpstr>Arial</vt:lpstr>
      <vt:lpstr>Arial Black</vt:lpstr>
      <vt:lpstr>Calibri</vt:lpstr>
      <vt:lpstr>Corbel</vt:lpstr>
      <vt:lpstr>Corbel bold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Pauline BODIN</dc:creator>
  <cp:keywords/>
  <dc:description/>
  <cp:lastModifiedBy>Marc Audibert</cp:lastModifiedBy>
  <cp:revision>43</cp:revision>
  <dcterms:created xsi:type="dcterms:W3CDTF">2020-09-25T09:28:03Z</dcterms:created>
  <dcterms:modified xsi:type="dcterms:W3CDTF">2021-11-03T13:51:45Z</dcterms:modified>
  <cp:category/>
  <dc:identifier/>
  <cp:contentStatus/>
  <dc:language/>
  <cp:version/>
</cp:coreProperties>
</file>