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819E34-E242-C153-1D6E-906477EB60AA}">
  <a:tblStyle styleId="{FF819E34-E242-C153-1D6E-906477EB60AA}" styleName="Style moyen 4 - Accentuation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pratiques remarquables\Arboriculture\fiche remarquable arboriculture\arboriculture-R-06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8042275"/>
            <a:ext cx="7562850" cy="2651125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Arboriculture\fiche remarquable arboriculture\arboriculture-R_01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7562850" cy="1657350"/>
          </a:xfrm>
          <a:prstGeom prst="rect">
            <a:avLst/>
          </a:prstGeom>
          <a:noFill/>
        </p:spPr>
      </p:pic>
      <p:sp>
        <p:nvSpPr>
          <p:cNvPr id="6" name="Rectangle 17"/>
          <p:cNvSpPr/>
          <p:nvPr userDrawn="1"/>
        </p:nvSpPr>
        <p:spPr bwMode="auto"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03B3E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1890713"/>
            <a:ext cx="7128618" cy="431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 Black"/>
              </a:defRPr>
            </a:lvl1pPr>
          </a:lstStyle>
          <a:p>
            <a:pPr lvl="0">
              <a:defRPr/>
            </a:pPr>
            <a:r>
              <a:rPr lang="fr-FR"/>
              <a:t>TITRE DE LA PRATIQUE/COMBINAISON DE PRATIQUES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03B3E5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Culture(s) cible(s) et bioagresseur(s)</a:t>
            </a:r>
          </a:p>
        </p:txBody>
      </p:sp>
      <p:pic>
        <p:nvPicPr>
          <p:cNvPr id="10" name="Picture 3" descr="R:\DATA_PRIV\DATA_DEPHY\2013\02_PILOTAGE_PROJET\07_TRANSFERT_30000\07_Boite à outils\GT fiches valorisation\Trames fiches 30 000\Fiches pratiques remarquables\Arboriculture\fiche remarquable arboriculture\arboriculture-R-02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29333" y="3114452"/>
            <a:ext cx="1530350" cy="1543050"/>
          </a:xfrm>
          <a:prstGeom prst="rect">
            <a:avLst/>
          </a:prstGeom>
          <a:noFill/>
        </p:spPr>
      </p:pic>
      <p:sp>
        <p:nvSpPr>
          <p:cNvPr id="11" name="Espace réservé du texte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déterminant du système, point clé/problématique).</a:t>
            </a:r>
            <a:endParaRPr lang="fr-FR"/>
          </a:p>
        </p:txBody>
      </p:sp>
      <p:pic>
        <p:nvPicPr>
          <p:cNvPr id="12" name="Picture 5" descr="R:\DATA_PRIV\DATA_DEPHY\2013\02_PILOTAGE_PROJET\07_TRANSFERT_30000\07_Boite à outils\GT fiches valorisation\Trames fiches 30 000\Fiches pratiques remarquables\Arboriculture\fiche remarquable arboriculture\arboriculture-R-05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996654" y="5274738"/>
            <a:ext cx="1954213" cy="625475"/>
          </a:xfrm>
          <a:prstGeom prst="rect">
            <a:avLst/>
          </a:prstGeom>
          <a:noFill/>
        </p:spPr>
      </p:pic>
      <p:pic>
        <p:nvPicPr>
          <p:cNvPr id="13" name="Picture 4" descr="R:\DATA_PRIV\DATA_DEPHY\2013\02_PILOTAGE_PROJET\07_TRANSFERT_30000\07_Boite à outils\GT fiches valorisation\Trames fiches 30 000\Fiches pratiques remarquables\Arboriculture\fiche remarquable arboriculture\arboriculture-R-04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98893" y="5352526"/>
            <a:ext cx="2898775" cy="469900"/>
          </a:xfrm>
          <a:prstGeom prst="rect">
            <a:avLst/>
          </a:prstGeom>
          <a:noFill/>
        </p:spPr>
      </p:pic>
      <p:sp>
        <p:nvSpPr>
          <p:cNvPr id="14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consectetuer adipiscing elit, sed diam nonummy nibh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volutpat. Ut wisi enim ad minim veniam, quis nostrud exerci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tation ullamcorper suscipit lobortis nisl ut aliquip ex ea</a:t>
            </a:r>
          </a:p>
          <a:p>
            <a:pPr>
              <a:defRPr/>
            </a:pPr>
            <a:r>
              <a:rPr lang="pt-BR" sz="900" b="0" i="0" u="none" strike="noStrike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hendrerit in vulputate velit esse molestie consequat, vel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illum dolore eu feugiat nulla facilisis at vero eros et accumsan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et iusto odio dignissim qui blandit praesent luptatum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 b="0" i="0" u="none" strike="noStrike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R:\DATA_PRIV\DATA_DEPHY\2013\02_PILOTAGE_PROJET\07_TRANSFERT_30000\07_Boite à outils\GT fiches valorisation\Trames fiches 30 000\Fiches pratiques remarquables\Arboriculture\fiche remarquable arboriculture\arboriculture-R-15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5583990"/>
            <a:ext cx="7564438" cy="5443537"/>
          </a:xfrm>
          <a:prstGeom prst="rect">
            <a:avLst/>
          </a:prstGeom>
          <a:noFill/>
        </p:spPr>
      </p:pic>
      <p:sp>
        <p:nvSpPr>
          <p:cNvPr id="5" name="Espace réservé du texte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 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</p:txBody>
      </p:sp>
      <p:sp>
        <p:nvSpPr>
          <p:cNvPr id="6" name="Rectangle à coins arrondis 10"/>
          <p:cNvSpPr/>
          <p:nvPr userDrawn="1"/>
        </p:nvSpPr>
        <p:spPr bwMode="auto"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 descr="R:\DATA_PRIV\DATA_DEPHY\2013\02_PILOTAGE_PROJET\07_TRANSFERT_30000\07_Boite à outils\GT fiches valorisation\Trames fiches 30 000\Fiches pratiques remarquables\Arboriculture\fiche remarquable arboriculture\arboriculture-R_01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7562850" cy="1657350"/>
          </a:xfrm>
          <a:prstGeom prst="rect">
            <a:avLst/>
          </a:prstGeom>
          <a:noFill/>
        </p:spPr>
      </p:pic>
      <p:sp>
        <p:nvSpPr>
          <p:cNvPr id="8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03B3E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9" name="Picture 2" descr="R:\DATA_PRIV\DATA_DEPHY\2013\02_PILOTAGE_PROJET\07_TRANSFERT_30000\07_Boite à outils\GT fiches valorisation\Trames fiches 30 000\Fiches pratiques remarquables\Arboriculture\fiche remarquable arboriculture\arboriculture-R-08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540271" y="2318596"/>
            <a:ext cx="2828925" cy="5762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R:\DATA_PRIV\DATA_DEPHY\2013\02_PILOTAGE_PROJET\07_TRANSFERT_30000\07_Boite à outils\GT fiches valorisation\Trames fiches 30 000\Fiches pratiques remarquables\Arboriculture\fiche remarquable arboriculture\arboriculture-R-15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7855" y="5271327"/>
            <a:ext cx="7564438" cy="5443537"/>
          </a:xfrm>
          <a:prstGeom prst="rect">
            <a:avLst/>
          </a:prstGeom>
          <a:noFill/>
        </p:spPr>
      </p:pic>
      <p:sp>
        <p:nvSpPr>
          <p:cNvPr id="5" name="Rectangle à coins arrondis 13"/>
          <p:cNvSpPr/>
          <p:nvPr userDrawn="1"/>
        </p:nvSpPr>
        <p:spPr bwMode="auto"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à coins arrondis 12"/>
          <p:cNvSpPr/>
          <p:nvPr userDrawn="1"/>
        </p:nvSpPr>
        <p:spPr bwMode="auto">
          <a:xfrm>
            <a:off x="2351101" y="3402484"/>
            <a:ext cx="1803600" cy="504056"/>
          </a:xfrm>
          <a:prstGeom prst="roundRect">
            <a:avLst>
              <a:gd name="adj" fmla="val 16667"/>
            </a:avLst>
          </a:prstGeom>
          <a:solidFill>
            <a:srgbClr val="03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b="1">
                <a:latin typeface="Corbel"/>
              </a:rPr>
              <a:t>Commentaires</a:t>
            </a:r>
          </a:p>
        </p:txBody>
      </p:sp>
      <p:sp>
        <p:nvSpPr>
          <p:cNvPr id="7" name="Rectangle à coins arrondis 9"/>
          <p:cNvSpPr/>
          <p:nvPr userDrawn="1"/>
        </p:nvSpPr>
        <p:spPr bwMode="auto">
          <a:xfrm>
            <a:off x="1564284" y="3402484"/>
            <a:ext cx="778865" cy="504056"/>
          </a:xfrm>
          <a:prstGeom prst="roundRect">
            <a:avLst>
              <a:gd name="adj" fmla="val 16667"/>
            </a:avLst>
          </a:prstGeom>
          <a:solidFill>
            <a:srgbClr val="03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900" b="1">
              <a:latin typeface="Corbel"/>
            </a:endParaRPr>
          </a:p>
        </p:txBody>
      </p:sp>
      <p:pic>
        <p:nvPicPr>
          <p:cNvPr id="8" name="Picture 3" descr="R:\DATA_PRIV\DATA_DEPHY\2013\02_PILOTAGE_PROJET\07_TRANSFERT_30000\07_Boite à outils\GT fiches valorisation\Trames fiches 30 000\Fiches pratiques remarquables\Viticulture\fiche remarquable Viticulture\viticulture-R-09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01638" y="2322364"/>
            <a:ext cx="1941512" cy="560388"/>
          </a:xfrm>
          <a:prstGeom prst="rect">
            <a:avLst/>
          </a:prstGeom>
          <a:noFill/>
        </p:spPr>
      </p:pic>
      <p:sp>
        <p:nvSpPr>
          <p:cNvPr id="9" name="ZoneTexte 11"/>
          <p:cNvSpPr>
            <a:spLocks noAdjustHandles="1"/>
          </p:cNvSpPr>
          <p:nvPr userDrawn="1"/>
        </p:nvSpPr>
        <p:spPr bwMode="auto">
          <a:xfrm>
            <a:off x="1548832" y="3374856"/>
            <a:ext cx="7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chemeClr val="bg1"/>
                </a:solidFill>
                <a:latin typeface="Corbel"/>
              </a:rPr>
              <a:t>Niveau de satisfaction du groupe</a:t>
            </a:r>
          </a:p>
        </p:txBody>
      </p:sp>
      <p:sp>
        <p:nvSpPr>
          <p:cNvPr id="10" name="Rectangle 14"/>
          <p:cNvSpPr/>
          <p:nvPr userDrawn="1"/>
        </p:nvSpPr>
        <p:spPr bwMode="auto">
          <a:xfrm>
            <a:off x="4788743" y="3402484"/>
            <a:ext cx="2520280" cy="4752000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5" descr="R:\DATA_PRIV\DATA_DEPHY\2013\02_PILOTAGE_PROJET\07_TRANSFERT_30000\07_Boite à outils\GT fiches valorisation\Trames fiches 30 000\Fiches pratiques remarquables\Viticulture\fiche remarquable Viticulture\viticulture-R-14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5004767" y="3612812"/>
            <a:ext cx="1368425" cy="539750"/>
          </a:xfrm>
          <a:prstGeom prst="rect">
            <a:avLst/>
          </a:prstGeom>
          <a:noFill/>
        </p:spPr>
      </p:pic>
      <p:sp>
        <p:nvSpPr>
          <p:cNvPr id="12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03B3E5"/>
                </a:solidFill>
              </a:defRPr>
            </a:lvl1pPr>
          </a:lstStyle>
          <a:p>
            <a:pPr>
              <a:defRPr/>
            </a:pPr>
            <a:r>
              <a:rPr lang="fr-FR"/>
              <a:t>Cliquez ici pour ajouter du texte</a:t>
            </a:r>
          </a:p>
        </p:txBody>
      </p:sp>
      <p:cxnSp>
        <p:nvCxnSpPr>
          <p:cNvPr id="13" name="Connecteur droit 18"/>
          <p:cNvCxnSpPr>
            <a:cxnSpLocks/>
          </p:cNvCxnSpPr>
          <p:nvPr userDrawn="1"/>
        </p:nvCxnSpPr>
        <p:spPr bwMode="auto"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7954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R:\DATA_PRIV\DATA_DEPHY\2013\02_PILOTAGE_PROJET\07_TRANSFERT_30000\07_Boite à outils\GT fiches valorisation\Trames fiches 30 000\Fiches pratiques remarquables\Arboriculture\fiche remarquable arboriculture\Points vigilance_arbo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5018415" y="5967476"/>
            <a:ext cx="1276350" cy="539750"/>
          </a:xfrm>
          <a:prstGeom prst="rect">
            <a:avLst/>
          </a:prstGeom>
          <a:noFill/>
        </p:spPr>
      </p:pic>
      <p:sp>
        <p:nvSpPr>
          <p:cNvPr id="15" name="Espace réservé du texte 1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79549B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</a:rPr>
              <a:t>Cliquez ici pour ajouter du texte</a:t>
            </a:r>
            <a:endParaRPr lang="fr-FR"/>
          </a:p>
        </p:txBody>
      </p:sp>
      <p:pic>
        <p:nvPicPr>
          <p:cNvPr id="16" name="Picture 2" descr="R:\DATA_PRIV\DATA_DEPHY\2013\02_PILOTAGE_PROJET\07_TRANSFERT_30000\07_Boite à outils\GT fiches valorisation\Trames fiches 30 000\Fiches pratiques remarquables\Arboriculture\fiche remarquable arboriculture\arboriculture-R_01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0" y="0"/>
            <a:ext cx="7562850" cy="1657350"/>
          </a:xfrm>
          <a:prstGeom prst="rect">
            <a:avLst/>
          </a:prstGeom>
          <a:noFill/>
        </p:spPr>
      </p:pic>
      <p:sp>
        <p:nvSpPr>
          <p:cNvPr id="17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03B3E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pratiques remarquables\Arboriculture\fiche remarquable arboriculture\arboriculture-31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6498420"/>
            <a:ext cx="7564438" cy="4283075"/>
          </a:xfrm>
          <a:prstGeom prst="rect">
            <a:avLst/>
          </a:prstGeom>
          <a:noFill/>
        </p:spPr>
      </p:pic>
      <p:sp>
        <p:nvSpPr>
          <p:cNvPr id="5" name="Rectangle 9"/>
          <p:cNvSpPr/>
          <p:nvPr userDrawn="1"/>
        </p:nvSpPr>
        <p:spPr bwMode="auto">
          <a:xfrm>
            <a:off x="324247" y="2322364"/>
            <a:ext cx="3240360" cy="53285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3" descr="R:\DATA_PRIV\DATA_DEPHY\2013\02_PILOTAGE_PROJET\07_TRANSFERT_30000\07_Boite à outils\GT fiches valorisation\Trames fiches 30 000\Fiches pratiques remarquables\Arboriculture\fiche remarquable arboriculture\arboriculture-R-18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2480146" y="6429147"/>
            <a:ext cx="890588" cy="234950"/>
          </a:xfrm>
          <a:prstGeom prst="rect">
            <a:avLst/>
          </a:prstGeom>
          <a:noFill/>
        </p:spPr>
      </p:pic>
      <p:sp>
        <p:nvSpPr>
          <p:cNvPr id="7" name="Rectangle à coins arrondis 20"/>
          <p:cNvSpPr/>
          <p:nvPr userDrawn="1"/>
        </p:nvSpPr>
        <p:spPr bwMode="auto"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509923" y="7958856"/>
            <a:ext cx="1398587" cy="484186"/>
          </a:xfrm>
          <a:prstGeom prst="rect">
            <a:avLst/>
          </a:prstGeom>
          <a:noFill/>
        </p:spPr>
      </p:pic>
      <p:sp>
        <p:nvSpPr>
          <p:cNvPr id="9" name="Espace réservé du texte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>
                <a:solidFill>
                  <a:srgbClr val="03B3E5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pratique.</a:t>
            </a:r>
            <a:endParaRPr lang="fr-FR" sz="900" b="0" i="0">
              <a:solidFill>
                <a:srgbClr val="8A2B87"/>
              </a:solidFill>
              <a:latin typeface="Corbel"/>
              <a:cs typeface="Arial"/>
            </a:endParaRPr>
          </a:p>
          <a:p>
            <a:pPr>
              <a:defRPr/>
            </a:pPr>
            <a:endParaRPr lang="fr-FR"/>
          </a:p>
        </p:txBody>
      </p:sp>
      <p:cxnSp>
        <p:nvCxnSpPr>
          <p:cNvPr id="10" name="Connecteur droit 19"/>
          <p:cNvCxnSpPr>
            <a:cxnSpLocks/>
          </p:cNvCxnSpPr>
          <p:nvPr userDrawn="1"/>
        </p:nvCxnSpPr>
        <p:spPr bwMode="auto">
          <a:xfrm>
            <a:off x="648283" y="5850755"/>
            <a:ext cx="2592288" cy="0"/>
          </a:xfrm>
          <a:prstGeom prst="line">
            <a:avLst/>
          </a:prstGeom>
          <a:ln w="25400">
            <a:solidFill>
              <a:srgbClr val="03B3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Nom, structure mail</a:t>
            </a:r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Site internet 1</a:t>
            </a:r>
            <a:endParaRPr/>
          </a:p>
          <a:p>
            <a:pPr lvl="0">
              <a:defRPr/>
            </a:pPr>
            <a:r>
              <a:rPr lang="fr-FR"/>
              <a:t>Site internet 2</a:t>
            </a:r>
            <a:endParaRPr/>
          </a:p>
          <a:p>
            <a:pPr lvl="0">
              <a:defRPr/>
            </a:pPr>
            <a:r>
              <a:rPr lang="fr-FR"/>
              <a:t>Siteinternet 3</a:t>
            </a:r>
          </a:p>
        </p:txBody>
      </p:sp>
      <p:sp>
        <p:nvSpPr>
          <p:cNvPr id="13" name="Rectangle 23"/>
          <p:cNvSpPr/>
          <p:nvPr userDrawn="1"/>
        </p:nvSpPr>
        <p:spPr bwMode="auto">
          <a:xfrm>
            <a:off x="4212679" y="2322363"/>
            <a:ext cx="2808312" cy="4341733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24"/>
          <p:cNvSpPr/>
          <p:nvPr userDrawn="1"/>
        </p:nvSpPr>
        <p:spPr bwMode="auto"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4" descr="R:\DATA_PRIV\DATA_DEPHY\2013\02_PILOTAGE_PROJET\07_TRANSFERT_30000\07_Boite à outils\GT fiches valorisation\Trames fiches 30 000\Fiches pratiques remarquables\Arboriculture\fiche remarquable arboriculture\arboriculture-R-20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4356695" y="6970365"/>
            <a:ext cx="1706562" cy="536575"/>
          </a:xfrm>
          <a:prstGeom prst="rect">
            <a:avLst/>
          </a:prstGeom>
          <a:noFill/>
        </p:spPr>
      </p:pic>
      <p:sp>
        <p:nvSpPr>
          <p:cNvPr id="16" name="Espace réservé du texte 2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284687" y="7723187"/>
            <a:ext cx="2664295" cy="16557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latin typeface="Corbel"/>
              </a:defRPr>
            </a:lvl1pPr>
          </a:lstStyle>
          <a:p>
            <a:pPr lvl="0">
              <a:defRPr/>
            </a:pPr>
            <a:r>
              <a:rPr lang="fr-FR"/>
              <a:t>Cliquez ici pour écrire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8" name="Picture 2" descr="R:\DATA_PRIV\DATA_DEPHY\2013\02_PILOTAGE_PROJET\07_TRANSFERT_30000\07_Boite à outils\GT fiches valorisation\Trames fiches 30 000\Fiches pratiques remarquables\Arboriculture\fiche remarquable arboriculture\Améliorations_arbo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4356695" y="2429001"/>
            <a:ext cx="2163763" cy="536575"/>
          </a:xfrm>
          <a:prstGeom prst="rect">
            <a:avLst/>
          </a:prstGeom>
          <a:noFill/>
        </p:spPr>
      </p:pic>
      <p:sp>
        <p:nvSpPr>
          <p:cNvPr id="19" name="Espace réservé du texte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56695" y="3114452"/>
            <a:ext cx="2520280" cy="32978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Améliorations envisagées de la pratique .</a:t>
            </a:r>
            <a:endParaRPr/>
          </a:p>
          <a:p>
            <a:pPr>
              <a:defRPr/>
            </a:pPr>
            <a:r>
              <a:rPr lang="it-IT" sz="900" b="0" i="0" u="none" strike="noStrike">
                <a:latin typeface="Corbel"/>
              </a:rPr>
              <a:t>Testore diam quid quam vendipistio con pro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totat unt laboribus. Apidici aspicit omniet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prorehenis quo omnis excepta spiciam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aliquibusda doluptust es aut verunt veliqui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debitatur.Gias dolor abo.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Itaecab orumquo te cor aut quiatiatemAsperia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sam aborum explabo repedit eum es eius.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 lang="fr-FR"/>
          </a:p>
        </p:txBody>
      </p:sp>
      <p:pic>
        <p:nvPicPr>
          <p:cNvPr id="20" name="Picture 2" descr="R:\DATA_PRIV\DATA_DEPHY\2013\02_PILOTAGE_PROJET\07_TRANSFERT_30000\07_Boite à outils\GT fiches valorisation\Trames fiches 30 000\Fiches pratiques remarquables\Arboriculture\fiche remarquable arboriculture\arboriculture-R_01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0" y="0"/>
            <a:ext cx="7562850" cy="1657350"/>
          </a:xfrm>
          <a:prstGeom prst="rect">
            <a:avLst/>
          </a:prstGeom>
          <a:noFill/>
        </p:spPr>
      </p:pic>
      <p:sp>
        <p:nvSpPr>
          <p:cNvPr id="21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03B3E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22" name="Picture 2" descr="R:\DATA_PRIV\DATA_DEPHY\2013\02_PILOTAGE_PROJET\07_TRANSFERT_30000\07_Boite à outils\GT fiches valorisation\Trames fiches 30 000\Fiches pratiques remarquables\Arboriculture\fiche remarquable arboriculture\arboriculture-R-17.png"/>
          <p:cNvPicPr>
            <a:picLocks noChangeAspect="1" noChangeArrowheads="1"/>
          </p:cNvPicPr>
          <p:nvPr userDrawn="1"/>
        </p:nvPicPr>
        <p:blipFill>
          <a:blip r:embed="rId8"/>
          <a:stretch/>
        </p:blipFill>
        <p:spPr bwMode="auto">
          <a:xfrm>
            <a:off x="468263" y="2322364"/>
            <a:ext cx="2216150" cy="284163"/>
          </a:xfrm>
          <a:prstGeom prst="rect">
            <a:avLst/>
          </a:prstGeom>
          <a:noFill/>
        </p:spPr>
      </p:pic>
      <p:pic>
        <p:nvPicPr>
          <p:cNvPr id="23" name="Picture 4" descr="R:\DATA_PRIV\DATA_DEPHY\2013\02_PILOTAGE_PROJET\08_COMMUNICATION\OUTILS_DE_COMMUNICATION\Logos\logo30000\ecophyto30000_logo.png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2022764" y="10026813"/>
            <a:ext cx="1244086" cy="648480"/>
          </a:xfrm>
          <a:prstGeom prst="rect">
            <a:avLst/>
          </a:prstGeom>
          <a:noFill/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59246" y="9952722"/>
            <a:ext cx="1703201" cy="725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063257" y="306140"/>
            <a:ext cx="117375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2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/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/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/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/>
              <a:t>déterminant du système, point clé/problématique).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/>
              <a:t>consectetuer adipiscing elit, sed diam nonummy nibh</a:t>
            </a:r>
          </a:p>
          <a:p>
            <a:pPr>
              <a:defRPr/>
            </a:pPr>
            <a:r>
              <a:rPr lang="fr-FR"/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/>
              <a:t>volutpat. Ut wisi enim ad minim veniam, quis nostrud exerci</a:t>
            </a:r>
          </a:p>
          <a:p>
            <a:pPr>
              <a:defRPr/>
            </a:pPr>
            <a:r>
              <a:rPr lang="fr-FR"/>
              <a:t>tation ullamcorper suscipit lobortis nisl ut aliquip ex ea</a:t>
            </a:r>
          </a:p>
          <a:p>
            <a:pPr>
              <a:defRPr/>
            </a:pPr>
            <a:r>
              <a:rPr lang="pt-BR"/>
              <a:t>commodo consequat. Duis autem vel eum iriure dolor in</a:t>
            </a:r>
            <a:endParaRPr/>
          </a:p>
          <a:p>
            <a:pPr>
              <a:defRPr/>
            </a:pPr>
            <a:r>
              <a:rPr lang="fr-FR"/>
              <a:t>hendrerit in vulputate velit esse molestie consequat, vel</a:t>
            </a:r>
          </a:p>
          <a:p>
            <a:pPr>
              <a:defRPr/>
            </a:pPr>
            <a:r>
              <a:rPr lang="fr-FR"/>
              <a:t>illum dolore eu feugiat nulla facilisis at vero eros et accumsan</a:t>
            </a:r>
          </a:p>
          <a:p>
            <a:pPr>
              <a:defRPr/>
            </a:pPr>
            <a:r>
              <a:rPr lang="fr-FR"/>
              <a:t>et iusto odio dignissim qui blandit praesent luptatum</a:t>
            </a:r>
          </a:p>
          <a:p>
            <a:pPr>
              <a:defRPr/>
            </a:pPr>
            <a:r>
              <a:rPr lang="fr-FR"/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/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/>
              <a:t>sed diam nonummy nibh euismod tincidunt ut laoreet</a:t>
            </a:r>
          </a:p>
          <a:p>
            <a:pPr>
              <a:defRPr/>
            </a:pPr>
            <a:r>
              <a:rPr lang="it-IT"/>
              <a:t>dolore magna aliquam erat volutpat.</a:t>
            </a: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9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</p:spPr>
      </p:pic>
      <p:sp>
        <p:nvSpPr>
          <p:cNvPr id="10" name="ZoneTexte 15"/>
          <p:cNvSpPr>
            <a:spLocks/>
          </p:cNvSpPr>
          <p:nvPr/>
        </p:nvSpPr>
        <p:spPr bwMode="auto"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03B3E5"/>
                </a:solidFill>
                <a:latin typeface="Corbel"/>
              </a:rPr>
              <a:t>Objectifs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03B3E5"/>
                </a:solidFill>
                <a:latin typeface="Corbel"/>
              </a:rPr>
              <a:t>Description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03B3E5"/>
                </a:solidFill>
                <a:latin typeface="Corbel"/>
              </a:rPr>
              <a:t>Les variantes intéressantes dans le groupe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Duis autem vel eum iriure dolor in hendrerit in vulputate</a:t>
            </a:r>
          </a:p>
          <a:p>
            <a:pPr>
              <a:defRPr/>
            </a:pPr>
            <a:r>
              <a:rPr lang="fr-FR" sz="900">
                <a:latin typeface="Corbel"/>
              </a:rPr>
              <a:t>velit esse molestie consequat, vel illum dolore eu feugiat</a:t>
            </a:r>
          </a:p>
          <a:p>
            <a:pPr>
              <a:defRPr/>
            </a:pPr>
            <a:r>
              <a:rPr lang="it-IT" sz="900">
                <a:latin typeface="Corbel"/>
              </a:rPr>
              <a:t>nulla facilisis at vero eros et accumsan et iusto odio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dignissim qui blandit praesent luptatum zzril delenit augue</a:t>
            </a:r>
          </a:p>
          <a:p>
            <a:pPr>
              <a:defRPr/>
            </a:pPr>
            <a:r>
              <a:rPr lang="fr-FR" sz="900">
                <a:latin typeface="Corbel"/>
              </a:rPr>
              <a:t>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 lang="fr-FR" sz="900">
              <a:latin typeface="Corbel"/>
            </a:endParaRPr>
          </a:p>
        </p:txBody>
      </p:sp>
      <p:sp>
        <p:nvSpPr>
          <p:cNvPr id="11" name="ZoneTexte 10"/>
          <p:cNvSpPr>
            <a:spLocks/>
          </p:cNvSpPr>
          <p:nvPr/>
        </p:nvSpPr>
        <p:spPr bwMode="auto">
          <a:xfrm>
            <a:off x="2196455" y="3108935"/>
            <a:ext cx="1124026" cy="276999"/>
          </a:xfrm>
          <a:prstGeom prst="rect">
            <a:avLst/>
          </a:prstGeom>
          <a:solidFill>
            <a:srgbClr val="03B3E5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Arial Black"/>
                <a:cs typeface="Arial"/>
              </a:rPr>
              <a:t>CONTEXTE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03B3E5"/>
                </a:solidFill>
                <a:latin typeface="Arial"/>
                <a:cs typeface="Arial"/>
              </a:rPr>
              <a:t>SCHÉMA OU PHOTOS OU VIDÉOS</a:t>
            </a:r>
            <a:endParaRPr/>
          </a:p>
          <a:p>
            <a:pPr>
              <a:defRPr/>
            </a:pPr>
            <a:r>
              <a:rPr lang="fr-FR" b="1">
                <a:solidFill>
                  <a:srgbClr val="03B3E5"/>
                </a:solidFill>
                <a:latin typeface="Arial"/>
                <a:cs typeface="Arial"/>
              </a:rPr>
              <a:t>OU GRAPHIQUE ILLUSTRANT LA PRATIQUE</a:t>
            </a:r>
            <a:endParaRPr/>
          </a:p>
          <a:p>
            <a:pPr>
              <a:defRPr/>
            </a:pPr>
            <a:r>
              <a:rPr lang="fr-FR" b="1">
                <a:solidFill>
                  <a:srgbClr val="03B3E5"/>
                </a:solidFill>
                <a:latin typeface="Arial"/>
                <a:cs typeface="Arial"/>
              </a:rPr>
              <a:t>ET SA MISE EN PLACE/L’ÉVOLUTION</a:t>
            </a:r>
            <a:endParaRPr/>
          </a:p>
          <a:p>
            <a:pPr>
              <a:defRPr/>
            </a:pPr>
            <a:r>
              <a:rPr lang="fr-FR" b="1">
                <a:solidFill>
                  <a:srgbClr val="03B3E5"/>
                </a:solidFill>
                <a:latin typeface="Arial"/>
                <a:cs typeface="Arial"/>
              </a:rPr>
              <a:t>DE SA MISE EN PLACE +</a:t>
            </a:r>
            <a:endParaRPr/>
          </a:p>
          <a:p>
            <a:pPr>
              <a:defRPr/>
            </a:pPr>
            <a:r>
              <a:rPr lang="fr-FR" b="1">
                <a:solidFill>
                  <a:srgbClr val="03B3E5"/>
                </a:solidFill>
                <a:latin typeface="Arial"/>
                <a:cs typeface="Arial"/>
              </a:rPr>
              <a:t>PETIT COMMENTAIRE EXPLICATIF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Description des conditions de réussite etle cas échéant des liens établis avecl’aval/les filières qui ont contribué à laréussite du système.</a:t>
            </a:r>
            <a:endParaRPr/>
          </a:p>
          <a:p>
            <a:pPr>
              <a:defRPr/>
            </a:pPr>
            <a:r>
              <a:rPr lang="pt-BR"/>
              <a:t>Ant is sum rescienis doloria sitam</a:t>
            </a:r>
            <a:endParaRPr/>
          </a:p>
          <a:p>
            <a:pPr>
              <a:defRPr/>
            </a:pPr>
            <a:r>
              <a:rPr lang="fr-FR"/>
              <a:t>voluptas et quid molenist ommolec, Ero</a:t>
            </a:r>
            <a:endParaRPr/>
          </a:p>
          <a:p>
            <a:pPr>
              <a:defRPr/>
            </a:pPr>
            <a:r>
              <a:rPr lang="fr-FR"/>
              <a:t>modignam, aut vel et vendio od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Tableau 2"/>
          <p:cNvGraphicFramePr>
            <a:graphicFrameLocks noGrp="1"/>
          </p:cNvGraphicFramePr>
          <p:nvPr/>
        </p:nvGraphicFramePr>
        <p:xfrm>
          <a:off x="371563" y="3834532"/>
          <a:ext cx="3769107" cy="5212080"/>
        </p:xfrm>
        <a:graphic>
          <a:graphicData uri="http://schemas.openxmlformats.org/drawingml/2006/table">
            <a:tbl>
              <a:tblPr firstRow="1" bandRow="1">
                <a:tableStyleId>{FF819E34-E242-C153-1D6E-906477EB60AA}</a:tableStyleId>
              </a:tblPr>
              <a:tblGrid>
                <a:gridCol w="12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28575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28575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 lang="fr-FR" sz="800">
                        <a:latin typeface="Corbel"/>
                      </a:endParaRPr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28575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sine.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12700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28575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12700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28575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cap="none" spc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 sine.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rgbClr val="03B3E5"/>
                      </a:solidFill>
                    </a:lnL>
                    <a:lnR w="28575" algn="ctr">
                      <a:solidFill>
                        <a:srgbClr val="03B3E5"/>
                      </a:solidFill>
                    </a:lnR>
                    <a:lnT w="12700" algn="ctr">
                      <a:solidFill>
                        <a:srgbClr val="03B3E5"/>
                      </a:solidFill>
                    </a:lnT>
                    <a:lnB w="28575" algn="ctr">
                      <a:solidFill>
                        <a:srgbClr val="03B3E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2" descr="R:\DATA_PRIV\DATA_DEPHY\2013\02_PILOTAGE_PROJET\07_TRANSFERT_30000\07_Boite à outils\GT fiches valorisation\Trames fiches 30 000\Fiches pratiques remarquables\Viticulture\fiche remarquable Viticulture\viticultur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539849" y="3959736"/>
            <a:ext cx="182563" cy="182562"/>
          </a:xfrm>
          <a:prstGeom prst="rect">
            <a:avLst/>
          </a:prstGeom>
          <a:noFill/>
        </p:spPr>
      </p:pic>
      <p:pic>
        <p:nvPicPr>
          <p:cNvPr id="9" name="Picture 4" descr="R:\DATA_PRIV\DATA_DEPHY\2013\02_PILOTAGE_PROJET\07_TRANSFERT_30000\07_Boite à outils\GT fiches valorisation\Trames fiches 30 000\Fiches pratiques remarquables\Viticulture\fiche remarquable Viticulture\viticulture-R-12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539850" y="4576763"/>
            <a:ext cx="182563" cy="182562"/>
          </a:xfrm>
          <a:prstGeom prst="rect">
            <a:avLst/>
          </a:prstGeom>
          <a:noFill/>
        </p:spPr>
      </p:pic>
      <p:pic>
        <p:nvPicPr>
          <p:cNvPr id="10" name="Picture 2" descr="R:\DATA_PRIV\DATA_DEPHY\2013\02_PILOTAGE_PROJET\07_TRANSFERT_30000\07_Boite à outils\GT fiches valorisation\Trames fiches 30 000\Fiches pratiques remarquables\Viticulture\fiche remarquable Viticulture\viticultur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6415" y="4034409"/>
            <a:ext cx="182563" cy="182562"/>
          </a:xfrm>
          <a:prstGeom prst="rect">
            <a:avLst/>
          </a:prstGeom>
          <a:noFill/>
        </p:spPr>
      </p:pic>
      <p:pic>
        <p:nvPicPr>
          <p:cNvPr id="11" name="Picture 4" descr="R:\DATA_PRIV\DATA_DEPHY\2013\02_PILOTAGE_PROJET\07_TRANSFERT_30000\07_Boite à outils\GT fiches valorisation\Trames fiches 30 000\Fiches pratiques remarquables\Viticulture\fiche remarquable Viticulture\viticulture-R-12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40497" y="5164138"/>
            <a:ext cx="182563" cy="182562"/>
          </a:xfrm>
          <a:prstGeom prst="rect">
            <a:avLst/>
          </a:prstGeom>
          <a:noFill/>
        </p:spPr>
      </p:pic>
      <p:pic>
        <p:nvPicPr>
          <p:cNvPr id="12" name="Picture 3" descr="R:\DATA_PRIV\DATA_DEPHY\2013\02_PILOTAGE_PROJET\07_TRANSFERT_30000\07_Boite à outils\GT fiches valorisation\Trames fiches 30 000\Fiches pratiques remarquables\Arboriculture\fiche remarquable arboriculture\arboriculture-R-11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539850" y="4285016"/>
            <a:ext cx="182562" cy="182563"/>
          </a:xfrm>
          <a:prstGeom prst="rect">
            <a:avLst/>
          </a:prstGeom>
          <a:noFill/>
        </p:spPr>
      </p:pic>
      <p:pic>
        <p:nvPicPr>
          <p:cNvPr id="13" name="Picture 3" descr="R:\DATA_PRIV\DATA_DEPHY\2013\02_PILOTAGE_PROJET\07_TRANSFERT_30000\07_Boite à outils\GT fiches valorisation\Trames fiches 30 000\Fiches pratiques remarquables\Arboriculture\fiche remarquable arboriculture\arboriculture-R-11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840498" y="4619979"/>
            <a:ext cx="182562" cy="1825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llipse 3"/>
          <p:cNvSpPr/>
          <p:nvPr/>
        </p:nvSpPr>
        <p:spPr bwMode="auto">
          <a:xfrm>
            <a:off x="468263" y="6354812"/>
            <a:ext cx="1008112" cy="1008000"/>
          </a:xfrm>
          <a:prstGeom prst="ellipse">
            <a:avLst/>
          </a:pr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617</Words>
  <Application>Microsoft Office PowerPoint</Application>
  <DocSecurity>0</DocSecurity>
  <PresentationFormat>Personnalisé</PresentationFormat>
  <Paragraphs>80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39</cp:revision>
  <dcterms:created xsi:type="dcterms:W3CDTF">2020-09-25T09:28:03Z</dcterms:created>
  <dcterms:modified xsi:type="dcterms:W3CDTF">2021-11-03T13:48:54Z</dcterms:modified>
  <cp:category/>
  <dc:identifier/>
  <cp:contentStatus/>
  <dc:language/>
  <cp:version/>
</cp:coreProperties>
</file>